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316" r:id="rId4"/>
    <p:sldId id="317" r:id="rId5"/>
    <p:sldId id="318" r:id="rId6"/>
    <p:sldId id="319" r:id="rId7"/>
    <p:sldId id="352" r:id="rId8"/>
    <p:sldId id="353" r:id="rId9"/>
    <p:sldId id="354" r:id="rId10"/>
    <p:sldId id="355" r:id="rId11"/>
    <p:sldId id="351" r:id="rId12"/>
    <p:sldId id="279" r:id="rId13"/>
    <p:sldId id="280" r:id="rId14"/>
    <p:sldId id="281" r:id="rId15"/>
    <p:sldId id="459" r:id="rId16"/>
    <p:sldId id="475" r:id="rId17"/>
    <p:sldId id="476" r:id="rId18"/>
    <p:sldId id="282" r:id="rId19"/>
    <p:sldId id="409" r:id="rId20"/>
    <p:sldId id="482" r:id="rId21"/>
    <p:sldId id="372" r:id="rId22"/>
    <p:sldId id="394" r:id="rId23"/>
    <p:sldId id="396" r:id="rId24"/>
    <p:sldId id="397" r:id="rId25"/>
    <p:sldId id="496" r:id="rId26"/>
    <p:sldId id="497" r:id="rId27"/>
    <p:sldId id="498" r:id="rId28"/>
    <p:sldId id="499" r:id="rId29"/>
    <p:sldId id="458" r:id="rId30"/>
    <p:sldId id="461" r:id="rId31"/>
    <p:sldId id="462" r:id="rId32"/>
    <p:sldId id="463" r:id="rId33"/>
    <p:sldId id="481" r:id="rId34"/>
    <p:sldId id="283" r:id="rId35"/>
    <p:sldId id="484" r:id="rId36"/>
    <p:sldId id="485" r:id="rId37"/>
    <p:sldId id="486" r:id="rId38"/>
    <p:sldId id="487" r:id="rId39"/>
    <p:sldId id="488" r:id="rId40"/>
    <p:sldId id="489" r:id="rId41"/>
    <p:sldId id="490" r:id="rId42"/>
    <p:sldId id="491" r:id="rId43"/>
    <p:sldId id="446" r:id="rId44"/>
    <p:sldId id="447" r:id="rId45"/>
    <p:sldId id="448" r:id="rId46"/>
    <p:sldId id="449" r:id="rId47"/>
    <p:sldId id="474" r:id="rId48"/>
    <p:sldId id="473" r:id="rId49"/>
    <p:sldId id="465" r:id="rId50"/>
    <p:sldId id="467" r:id="rId51"/>
    <p:sldId id="466" r:id="rId52"/>
    <p:sldId id="468" r:id="rId53"/>
    <p:sldId id="469" r:id="rId54"/>
    <p:sldId id="470" r:id="rId55"/>
    <p:sldId id="472" r:id="rId56"/>
    <p:sldId id="471" r:id="rId57"/>
    <p:sldId id="284" r:id="rId58"/>
    <p:sldId id="286" r:id="rId59"/>
    <p:sldId id="373" r:id="rId60"/>
    <p:sldId id="377" r:id="rId61"/>
    <p:sldId id="285" r:id="rId62"/>
    <p:sldId id="460" r:id="rId63"/>
    <p:sldId id="273" r:id="rId64"/>
    <p:sldId id="400" r:id="rId65"/>
    <p:sldId id="287" r:id="rId66"/>
    <p:sldId id="454" r:id="rId67"/>
    <p:sldId id="455" r:id="rId68"/>
    <p:sldId id="456" r:id="rId69"/>
    <p:sldId id="457" r:id="rId70"/>
    <p:sldId id="380" r:id="rId71"/>
    <p:sldId id="492" r:id="rId72"/>
    <p:sldId id="494" r:id="rId73"/>
    <p:sldId id="495" r:id="rId74"/>
    <p:sldId id="356" r:id="rId75"/>
    <p:sldId id="384" r:id="rId76"/>
    <p:sldId id="357" r:id="rId77"/>
    <p:sldId id="358" r:id="rId78"/>
    <p:sldId id="359" r:id="rId79"/>
    <p:sldId id="360" r:id="rId80"/>
    <p:sldId id="361"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00"/>
    <p:restoredTop sz="94462"/>
  </p:normalViewPr>
  <p:slideViewPr>
    <p:cSldViewPr snapToGrid="0" snapToObjects="1">
      <p:cViewPr varScale="1">
        <p:scale>
          <a:sx n="104" d="100"/>
          <a:sy n="104" d="100"/>
        </p:scale>
        <p:origin x="2336"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FECD78-3C8E-49F2-8FAB-59489D168ABB}" type="datetimeFigureOut">
              <a:rPr lang="en-US" smtClean="0"/>
              <a:t>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4160361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FECD78-3C8E-49F2-8FAB-59489D168ABB}" type="datetimeFigureOut">
              <a:rPr lang="en-US" smtClean="0"/>
              <a:t>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BFECD78-3C8E-49F2-8FAB-59489D168ABB}" type="datetimeFigureOut">
              <a:rPr lang="en-US" smtClean="0"/>
              <a:t>2/20/22</a:t>
            </a:fld>
            <a:endParaRPr lang="en-US"/>
          </a:p>
        </p:txBody>
      </p:sp>
      <p:sp>
        <p:nvSpPr>
          <p:cNvPr id="9" name="Slide Number Placeholder 8"/>
          <p:cNvSpPr>
            <a:spLocks noGrp="1"/>
          </p:cNvSpPr>
          <p:nvPr>
            <p:ph type="sldNum" sz="quarter" idx="11"/>
          </p:nvPr>
        </p:nvSpPr>
        <p:spPr/>
        <p:txBody>
          <a:bodyPr/>
          <a:lstStyle/>
          <a:p>
            <a:fld id="{0FB56013-B943-42BA-886F-6F9D4EB85E9D}"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0FB56013-B943-42BA-886F-6F9D4EB85E9D}"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6BFECD78-3C8E-49F2-8FAB-59489D168ABB}" type="datetimeFigureOut">
              <a:rPr lang="en-US" smtClean="0"/>
              <a:t>2/20/22</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owasp.org/images/7/72/OWASP_Top_10-2017_(en).pdf.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owasp.org/images/7/71/GOD16-Deserialization.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vanhauser-thc/thc-hydr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xkcd.com/327/"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etgophish.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portswigger.net/web-security" TargetMode="External"/><Relationship Id="rId2" Type="http://schemas.openxmlformats.org/officeDocument/2006/relationships/hyperlink" Target="https://portswigger.net/web-security/sql-injectio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beefproject.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www.owasp.org/index.php/OWASP_Zed_Attack_Proxy_Project"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joaomatosf/jexbos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www.dvwa.co.uk/"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Information Security Tools</a:t>
            </a:r>
          </a:p>
        </p:txBody>
      </p:sp>
      <p:sp>
        <p:nvSpPr>
          <p:cNvPr id="3" name="Subtitle 2"/>
          <p:cNvSpPr>
            <a:spLocks noGrp="1"/>
          </p:cNvSpPr>
          <p:nvPr>
            <p:ph type="subTitle" idx="1"/>
          </p:nvPr>
        </p:nvSpPr>
        <p:spPr/>
        <p:txBody>
          <a:bodyPr/>
          <a:lstStyle/>
          <a:p>
            <a:r>
              <a:rPr lang="en-US" dirty="0"/>
              <a:t>ENPM685</a:t>
            </a:r>
          </a:p>
        </p:txBody>
      </p:sp>
    </p:spTree>
    <p:extLst>
      <p:ext uri="{BB962C8B-B14F-4D97-AF65-F5344CB8AC3E}">
        <p14:creationId xmlns:p14="http://schemas.microsoft.com/office/powerpoint/2010/main" val="52920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2 at 2.17.30 PM.png"/>
          <p:cNvPicPr>
            <a:picLocks noGrp="1" noChangeAspect="1"/>
          </p:cNvPicPr>
          <p:nvPr>
            <p:ph idx="1"/>
          </p:nvPr>
        </p:nvPicPr>
        <p:blipFill>
          <a:blip r:embed="rId2">
            <a:extLst>
              <a:ext uri="{28A0092B-C50C-407E-A947-70E740481C1C}">
                <a14:useLocalDpi xmlns:a14="http://schemas.microsoft.com/office/drawing/2010/main" val="0"/>
              </a:ext>
            </a:extLst>
          </a:blip>
          <a:srcRect l="-5631" r="-5631"/>
          <a:stretch>
            <a:fillRect/>
          </a:stretch>
        </p:blipFill>
        <p:spPr/>
      </p:pic>
    </p:spTree>
    <p:extLst>
      <p:ext uri="{BB962C8B-B14F-4D97-AF65-F5344CB8AC3E}">
        <p14:creationId xmlns:p14="http://schemas.microsoft.com/office/powerpoint/2010/main" val="495721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Screen Shot 2016-06-22 at 2.20.40 PM.png"/>
          <p:cNvPicPr>
            <a:picLocks noGrp="1" noChangeAspect="1"/>
          </p:cNvPicPr>
          <p:nvPr>
            <p:ph idx="1"/>
          </p:nvPr>
        </p:nvPicPr>
        <p:blipFill>
          <a:blip r:embed="rId2">
            <a:extLst>
              <a:ext uri="{28A0092B-C50C-407E-A947-70E740481C1C}">
                <a14:useLocalDpi xmlns:a14="http://schemas.microsoft.com/office/drawing/2010/main" val="0"/>
              </a:ext>
            </a:extLst>
          </a:blip>
          <a:srcRect t="-14183" b="-14183"/>
          <a:stretch>
            <a:fillRect/>
          </a:stretch>
        </p:blipFill>
        <p:spPr/>
      </p:pic>
    </p:spTree>
    <p:extLst>
      <p:ext uri="{BB962C8B-B14F-4D97-AF65-F5344CB8AC3E}">
        <p14:creationId xmlns:p14="http://schemas.microsoft.com/office/powerpoint/2010/main" val="4030221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 Pen Testing</a:t>
            </a:r>
          </a:p>
        </p:txBody>
      </p:sp>
      <p:sp>
        <p:nvSpPr>
          <p:cNvPr id="3" name="Content Placeholder 2"/>
          <p:cNvSpPr>
            <a:spLocks noGrp="1"/>
          </p:cNvSpPr>
          <p:nvPr>
            <p:ph idx="1"/>
          </p:nvPr>
        </p:nvSpPr>
        <p:spPr/>
        <p:txBody>
          <a:bodyPr>
            <a:normAutofit/>
          </a:bodyPr>
          <a:lstStyle/>
          <a:p>
            <a:r>
              <a:rPr lang="en-US" sz="3200" dirty="0"/>
              <a:t>The Web provides lots of opportunity to break stuff.</a:t>
            </a:r>
          </a:p>
          <a:p>
            <a:endParaRPr lang="en-US" sz="3200" dirty="0"/>
          </a:p>
          <a:p>
            <a:r>
              <a:rPr lang="en-US" sz="3200" dirty="0"/>
              <a:t>Targets:</a:t>
            </a:r>
          </a:p>
          <a:p>
            <a:pPr lvl="1"/>
            <a:r>
              <a:rPr lang="en-US" sz="3200" dirty="0"/>
              <a:t>Web servers</a:t>
            </a:r>
          </a:p>
          <a:p>
            <a:pPr lvl="1"/>
            <a:r>
              <a:rPr lang="en-US" sz="3200" dirty="0"/>
              <a:t>Middleware and DB backends</a:t>
            </a:r>
          </a:p>
          <a:p>
            <a:pPr lvl="1"/>
            <a:r>
              <a:rPr lang="en-US" sz="3200" dirty="0"/>
              <a:t>Browsers</a:t>
            </a:r>
          </a:p>
        </p:txBody>
      </p:sp>
    </p:spTree>
    <p:extLst>
      <p:ext uri="{BB962C8B-B14F-4D97-AF65-F5344CB8AC3E}">
        <p14:creationId xmlns:p14="http://schemas.microsoft.com/office/powerpoint/2010/main" val="105495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 Pen Testing</a:t>
            </a:r>
          </a:p>
        </p:txBody>
      </p:sp>
      <p:sp>
        <p:nvSpPr>
          <p:cNvPr id="3" name="Content Placeholder 2"/>
          <p:cNvSpPr>
            <a:spLocks noGrp="1"/>
          </p:cNvSpPr>
          <p:nvPr>
            <p:ph idx="1"/>
          </p:nvPr>
        </p:nvSpPr>
        <p:spPr/>
        <p:txBody>
          <a:bodyPr>
            <a:normAutofit lnSpcReduction="10000"/>
          </a:bodyPr>
          <a:lstStyle/>
          <a:p>
            <a:r>
              <a:rPr lang="en-US" sz="2400" dirty="0"/>
              <a:t>Look for explicit vulnerabilities or configuration mistakes in software:</a:t>
            </a:r>
          </a:p>
          <a:p>
            <a:pPr lvl="1"/>
            <a:r>
              <a:rPr lang="en-US" sz="2400" dirty="0"/>
              <a:t>Web server</a:t>
            </a:r>
          </a:p>
          <a:p>
            <a:pPr lvl="1"/>
            <a:r>
              <a:rPr lang="en-US" sz="2400" dirty="0"/>
              <a:t>Content Management System (CMS - Drupal, Word Press, etc.)</a:t>
            </a:r>
          </a:p>
          <a:p>
            <a:pPr lvl="1"/>
            <a:r>
              <a:rPr lang="en-US" sz="2400" dirty="0"/>
              <a:t>Enabling technologies (Tomcat, </a:t>
            </a:r>
            <a:r>
              <a:rPr lang="en-US" sz="2400" dirty="0" err="1"/>
              <a:t>JBoss</a:t>
            </a:r>
            <a:r>
              <a:rPr lang="en-US" sz="2400" dirty="0"/>
              <a:t>, </a:t>
            </a:r>
            <a:r>
              <a:rPr lang="en-US" sz="2400" dirty="0" err="1"/>
              <a:t>WebSphere</a:t>
            </a:r>
            <a:r>
              <a:rPr lang="en-US" sz="2400" dirty="0"/>
              <a:t>, PHP, </a:t>
            </a:r>
            <a:r>
              <a:rPr lang="en-US" sz="2400" dirty="0" err="1"/>
              <a:t>cgi</a:t>
            </a:r>
            <a:r>
              <a:rPr lang="en-US" sz="2400" dirty="0"/>
              <a:t>, ColdFusion, etc.)</a:t>
            </a:r>
          </a:p>
          <a:p>
            <a:pPr lvl="1"/>
            <a:r>
              <a:rPr lang="en-US" sz="2400" dirty="0"/>
              <a:t>Poor application logic / session management</a:t>
            </a:r>
          </a:p>
          <a:p>
            <a:pPr lvl="1"/>
            <a:r>
              <a:rPr lang="en-US" sz="2400" dirty="0"/>
              <a:t>Not sanitizing user input</a:t>
            </a:r>
          </a:p>
          <a:p>
            <a:pPr lvl="2"/>
            <a:r>
              <a:rPr lang="en-US" sz="2000" dirty="0"/>
              <a:t>Shellshock</a:t>
            </a:r>
          </a:p>
          <a:p>
            <a:pPr lvl="2"/>
            <a:r>
              <a:rPr lang="en-US" sz="2000" dirty="0" err="1"/>
              <a:t>SQLi</a:t>
            </a:r>
            <a:endParaRPr lang="en-US" sz="2000" dirty="0"/>
          </a:p>
          <a:p>
            <a:pPr lvl="2"/>
            <a:r>
              <a:rPr lang="en-US" sz="2000" dirty="0"/>
              <a:t>Command injection</a:t>
            </a:r>
          </a:p>
          <a:p>
            <a:pPr lvl="2"/>
            <a:r>
              <a:rPr lang="en-US" sz="2000" dirty="0" err="1"/>
              <a:t>etc</a:t>
            </a:r>
            <a:r>
              <a:rPr lang="is-IS" sz="2000" dirty="0"/>
              <a:t>…</a:t>
            </a:r>
            <a:endParaRPr lang="en-US" sz="2000" dirty="0"/>
          </a:p>
          <a:p>
            <a:endParaRPr lang="en-US" dirty="0"/>
          </a:p>
        </p:txBody>
      </p:sp>
    </p:spTree>
    <p:extLst>
      <p:ext uri="{BB962C8B-B14F-4D97-AF65-F5344CB8AC3E}">
        <p14:creationId xmlns:p14="http://schemas.microsoft.com/office/powerpoint/2010/main" val="271991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forget the backend</a:t>
            </a:r>
          </a:p>
        </p:txBody>
      </p:sp>
      <p:sp>
        <p:nvSpPr>
          <p:cNvPr id="3" name="Content Placeholder 2"/>
          <p:cNvSpPr>
            <a:spLocks noGrp="1"/>
          </p:cNvSpPr>
          <p:nvPr>
            <p:ph idx="1"/>
          </p:nvPr>
        </p:nvSpPr>
        <p:spPr/>
        <p:txBody>
          <a:bodyPr>
            <a:normAutofit/>
          </a:bodyPr>
          <a:lstStyle/>
          <a:p>
            <a:r>
              <a:rPr lang="en-US" sz="3200" dirty="0"/>
              <a:t>Most modern websites of any size are built on databases</a:t>
            </a:r>
          </a:p>
          <a:p>
            <a:r>
              <a:rPr lang="en-US" sz="3200" dirty="0"/>
              <a:t>SQL knowledge is an excellent asset in this field</a:t>
            </a:r>
          </a:p>
          <a:p>
            <a:r>
              <a:rPr lang="en-US" sz="3200" dirty="0"/>
              <a:t>SQL exploitation can be manually tested but </a:t>
            </a:r>
            <a:r>
              <a:rPr lang="en-US" sz="3200" b="1" dirty="0" err="1">
                <a:latin typeface="Consolas" panose="020B0609020204030204" pitchFamily="49" charset="0"/>
                <a:cs typeface="Consolas" panose="020B0609020204030204" pitchFamily="49" charset="0"/>
              </a:rPr>
              <a:t>sqlmap</a:t>
            </a:r>
            <a:r>
              <a:rPr lang="en-US" sz="3200" dirty="0"/>
              <a:t> is great for automation</a:t>
            </a:r>
          </a:p>
        </p:txBody>
      </p:sp>
    </p:spTree>
    <p:extLst>
      <p:ext uri="{BB962C8B-B14F-4D97-AF65-F5344CB8AC3E}">
        <p14:creationId xmlns:p14="http://schemas.microsoft.com/office/powerpoint/2010/main" val="4175423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85E4-4272-1F42-A217-BF87B32B012D}"/>
              </a:ext>
            </a:extLst>
          </p:cNvPr>
          <p:cNvSpPr>
            <a:spLocks noGrp="1"/>
          </p:cNvSpPr>
          <p:nvPr>
            <p:ph type="title"/>
          </p:nvPr>
        </p:nvSpPr>
        <p:spPr/>
        <p:txBody>
          <a:bodyPr/>
          <a:lstStyle/>
          <a:p>
            <a:r>
              <a:rPr lang="en-US" dirty="0"/>
              <a:t>OWSAP Top 10 (2017)</a:t>
            </a:r>
          </a:p>
        </p:txBody>
      </p:sp>
      <p:sp>
        <p:nvSpPr>
          <p:cNvPr id="3" name="Content Placeholder 2">
            <a:extLst>
              <a:ext uri="{FF2B5EF4-FFF2-40B4-BE49-F238E27FC236}">
                <a16:creationId xmlns:a16="http://schemas.microsoft.com/office/drawing/2014/main" id="{30D0D981-12E4-5942-87D4-40D1F4F22C8B}"/>
              </a:ext>
            </a:extLst>
          </p:cNvPr>
          <p:cNvSpPr>
            <a:spLocks noGrp="1"/>
          </p:cNvSpPr>
          <p:nvPr>
            <p:ph idx="1"/>
          </p:nvPr>
        </p:nvSpPr>
        <p:spPr/>
        <p:txBody>
          <a:bodyPr>
            <a:normAutofit/>
          </a:bodyPr>
          <a:lstStyle/>
          <a:p>
            <a:pPr marL="571500" indent="-457200">
              <a:buFont typeface="+mj-lt"/>
              <a:buAutoNum type="arabicPeriod"/>
            </a:pPr>
            <a:r>
              <a:rPr lang="en-US" dirty="0"/>
              <a:t>Injection (SQL, command, </a:t>
            </a:r>
            <a:r>
              <a:rPr lang="en-US" dirty="0" err="1"/>
              <a:t>etc</a:t>
            </a:r>
            <a:r>
              <a:rPr lang="en-US" dirty="0"/>
              <a:t>)</a:t>
            </a:r>
          </a:p>
          <a:p>
            <a:pPr marL="571500" indent="-457200">
              <a:buFont typeface="+mj-lt"/>
              <a:buAutoNum type="arabicPeriod"/>
            </a:pPr>
            <a:r>
              <a:rPr lang="en-US" dirty="0"/>
              <a:t>Broken Authentication</a:t>
            </a:r>
          </a:p>
          <a:p>
            <a:pPr marL="571500" indent="-457200">
              <a:buFont typeface="+mj-lt"/>
              <a:buAutoNum type="arabicPeriod"/>
            </a:pPr>
            <a:r>
              <a:rPr lang="en-US" dirty="0"/>
              <a:t>Sensitive Data Exposure</a:t>
            </a:r>
          </a:p>
          <a:p>
            <a:pPr marL="571500" indent="-457200">
              <a:buFont typeface="+mj-lt"/>
              <a:buAutoNum type="arabicPeriod"/>
            </a:pPr>
            <a:r>
              <a:rPr lang="en-US" dirty="0"/>
              <a:t>XML External Entities</a:t>
            </a:r>
          </a:p>
          <a:p>
            <a:pPr marL="571500" indent="-457200">
              <a:buFont typeface="+mj-lt"/>
              <a:buAutoNum type="arabicPeriod"/>
            </a:pPr>
            <a:r>
              <a:rPr lang="en-US" dirty="0"/>
              <a:t>Broken Access Control</a:t>
            </a:r>
          </a:p>
          <a:p>
            <a:pPr marL="571500" indent="-457200">
              <a:buFont typeface="+mj-lt"/>
              <a:buAutoNum type="arabicPeriod"/>
            </a:pPr>
            <a:r>
              <a:rPr lang="en-US" dirty="0"/>
              <a:t>Security Misconfiguration</a:t>
            </a:r>
          </a:p>
          <a:p>
            <a:pPr marL="571500" indent="-457200">
              <a:buFont typeface="+mj-lt"/>
              <a:buAutoNum type="arabicPeriod"/>
            </a:pPr>
            <a:r>
              <a:rPr lang="en-US" dirty="0"/>
              <a:t>Cross Site Scripting</a:t>
            </a:r>
          </a:p>
          <a:p>
            <a:pPr marL="571500" indent="-457200">
              <a:buFont typeface="+mj-lt"/>
              <a:buAutoNum type="arabicPeriod"/>
            </a:pPr>
            <a:r>
              <a:rPr lang="en-US" dirty="0"/>
              <a:t>Insecure Deserialization</a:t>
            </a:r>
          </a:p>
          <a:p>
            <a:pPr marL="571500" indent="-457200">
              <a:buFont typeface="+mj-lt"/>
              <a:buAutoNum type="arabicPeriod"/>
            </a:pPr>
            <a:r>
              <a:rPr lang="en-US" dirty="0"/>
              <a:t>Using Components with Known Vulnerabilities</a:t>
            </a:r>
          </a:p>
          <a:p>
            <a:pPr marL="571500" indent="-457200">
              <a:buFont typeface="+mj-lt"/>
              <a:buAutoNum type="arabicPeriod"/>
            </a:pPr>
            <a:r>
              <a:rPr lang="en-US" dirty="0"/>
              <a:t>Insufficient Logging and Monitoring</a:t>
            </a:r>
          </a:p>
          <a:p>
            <a:pPr marL="571500" indent="-457200">
              <a:buFont typeface="+mj-lt"/>
              <a:buAutoNum type="arabicPeriod"/>
            </a:pPr>
            <a:endParaRPr lang="en-US" dirty="0"/>
          </a:p>
          <a:p>
            <a:pPr marL="114300" indent="0">
              <a:buNone/>
            </a:pPr>
            <a:r>
              <a:rPr lang="en-US" sz="1600" dirty="0">
                <a:hlinkClick r:id="rId2"/>
              </a:rPr>
              <a:t>https://www.owasp.org/images/7/72/OWASP_Top_10-2017_%28en%29.pdf.pdf</a:t>
            </a:r>
            <a:endParaRPr lang="en-US" sz="1600" dirty="0"/>
          </a:p>
          <a:p>
            <a:pPr marL="114300" indent="0">
              <a:buNone/>
            </a:pPr>
            <a:endParaRPr lang="en-US" sz="1600" dirty="0"/>
          </a:p>
          <a:p>
            <a:pPr marL="571500" indent="-457200">
              <a:buFont typeface="+mj-lt"/>
              <a:buAutoNum type="arabicPeriod"/>
            </a:pPr>
            <a:endParaRPr lang="en-US" dirty="0"/>
          </a:p>
        </p:txBody>
      </p:sp>
    </p:spTree>
    <p:extLst>
      <p:ext uri="{BB962C8B-B14F-4D97-AF65-F5344CB8AC3E}">
        <p14:creationId xmlns:p14="http://schemas.microsoft.com/office/powerpoint/2010/main" val="3667932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8E0A-8137-9B46-A28D-8EA54784B930}"/>
              </a:ext>
            </a:extLst>
          </p:cNvPr>
          <p:cNvSpPr>
            <a:spLocks noGrp="1"/>
          </p:cNvSpPr>
          <p:nvPr>
            <p:ph type="title"/>
          </p:nvPr>
        </p:nvSpPr>
        <p:spPr/>
        <p:txBody>
          <a:bodyPr/>
          <a:lstStyle/>
          <a:p>
            <a:r>
              <a:rPr lang="en-US" dirty="0"/>
              <a:t>XML External Entities</a:t>
            </a:r>
          </a:p>
        </p:txBody>
      </p:sp>
      <p:sp>
        <p:nvSpPr>
          <p:cNvPr id="3" name="Content Placeholder 2">
            <a:extLst>
              <a:ext uri="{FF2B5EF4-FFF2-40B4-BE49-F238E27FC236}">
                <a16:creationId xmlns:a16="http://schemas.microsoft.com/office/drawing/2014/main" id="{FD02EE29-FE82-4246-A875-E2A681975D2E}"/>
              </a:ext>
            </a:extLst>
          </p:cNvPr>
          <p:cNvSpPr>
            <a:spLocks noGrp="1"/>
          </p:cNvSpPr>
          <p:nvPr>
            <p:ph idx="1"/>
          </p:nvPr>
        </p:nvSpPr>
        <p:spPr/>
        <p:txBody>
          <a:bodyPr>
            <a:normAutofit/>
          </a:bodyPr>
          <a:lstStyle/>
          <a:p>
            <a:r>
              <a:rPr lang="en-US" sz="3200" dirty="0"/>
              <a:t>Many XML processors will evaluate external references in XML documents.  </a:t>
            </a:r>
          </a:p>
          <a:p>
            <a:r>
              <a:rPr lang="en-US" sz="3200" dirty="0"/>
              <a:t>This can be used to:</a:t>
            </a:r>
          </a:p>
          <a:p>
            <a:pPr lvl="1"/>
            <a:r>
              <a:rPr lang="en-US" sz="3200" dirty="0"/>
              <a:t>Disclose internal files using the URL handler</a:t>
            </a:r>
          </a:p>
          <a:p>
            <a:pPr lvl="1"/>
            <a:r>
              <a:rPr lang="en-US" sz="3200" dirty="0"/>
              <a:t>Disclose internal file shares</a:t>
            </a:r>
          </a:p>
          <a:p>
            <a:pPr lvl="1"/>
            <a:r>
              <a:rPr lang="en-US" sz="3200" dirty="0"/>
              <a:t>Internal port scanning</a:t>
            </a:r>
          </a:p>
          <a:p>
            <a:pPr lvl="1"/>
            <a:r>
              <a:rPr lang="en-US" sz="3200" dirty="0"/>
              <a:t>Remote code execution</a:t>
            </a:r>
          </a:p>
          <a:p>
            <a:pPr lvl="1"/>
            <a:endParaRPr lang="en-US" sz="3200" dirty="0"/>
          </a:p>
        </p:txBody>
      </p:sp>
    </p:spTree>
    <p:extLst>
      <p:ext uri="{BB962C8B-B14F-4D97-AF65-F5344CB8AC3E}">
        <p14:creationId xmlns:p14="http://schemas.microsoft.com/office/powerpoint/2010/main" val="3154033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67190-3920-034D-9F5A-AC448A0B0591}"/>
              </a:ext>
            </a:extLst>
          </p:cNvPr>
          <p:cNvSpPr>
            <a:spLocks noGrp="1"/>
          </p:cNvSpPr>
          <p:nvPr>
            <p:ph type="title"/>
          </p:nvPr>
        </p:nvSpPr>
        <p:spPr/>
        <p:txBody>
          <a:bodyPr/>
          <a:lstStyle/>
          <a:p>
            <a:r>
              <a:rPr lang="en-US" dirty="0"/>
              <a:t>Deserialization</a:t>
            </a:r>
          </a:p>
        </p:txBody>
      </p:sp>
      <p:sp>
        <p:nvSpPr>
          <p:cNvPr id="3" name="Content Placeholder 2">
            <a:extLst>
              <a:ext uri="{FF2B5EF4-FFF2-40B4-BE49-F238E27FC236}">
                <a16:creationId xmlns:a16="http://schemas.microsoft.com/office/drawing/2014/main" id="{1C0E06E0-19BA-3849-95A7-C692DC558571}"/>
              </a:ext>
            </a:extLst>
          </p:cNvPr>
          <p:cNvSpPr>
            <a:spLocks noGrp="1"/>
          </p:cNvSpPr>
          <p:nvPr>
            <p:ph idx="1"/>
          </p:nvPr>
        </p:nvSpPr>
        <p:spPr/>
        <p:txBody>
          <a:bodyPr/>
          <a:lstStyle/>
          <a:p>
            <a:r>
              <a:rPr lang="en-US" dirty="0"/>
              <a:t>Serialization: Turning an object into a data format that can be restored later.</a:t>
            </a:r>
          </a:p>
          <a:p>
            <a:pPr lvl="1"/>
            <a:r>
              <a:rPr lang="en-US" dirty="0"/>
              <a:t>Ex: Taking an object in a script to be stored to disk/DB/or communicated out. (Often JSON or XML)</a:t>
            </a:r>
          </a:p>
          <a:p>
            <a:r>
              <a:rPr lang="en-US" dirty="0"/>
              <a:t>Deserialization is the opposite, taking data structured in a format and turning it back into an object to be manipulated by a script.  </a:t>
            </a:r>
          </a:p>
          <a:p>
            <a:r>
              <a:rPr lang="en-US" dirty="0"/>
              <a:t>Data is not sanity checked and can be abused for malicious use.</a:t>
            </a:r>
          </a:p>
          <a:p>
            <a:pPr lvl="1"/>
            <a:endParaRPr lang="en-US" dirty="0"/>
          </a:p>
          <a:p>
            <a:r>
              <a:rPr lang="en-US" dirty="0"/>
              <a:t>More details: </a:t>
            </a:r>
            <a:r>
              <a:rPr lang="en-US" dirty="0">
                <a:hlinkClick r:id="rId2"/>
              </a:rPr>
              <a:t>https://www.owasp.org/images/7/71/GOD16-Deserialization.pdf</a:t>
            </a:r>
            <a:endParaRPr lang="en-US" dirty="0"/>
          </a:p>
          <a:p>
            <a:endParaRPr lang="en-US" dirty="0"/>
          </a:p>
        </p:txBody>
      </p:sp>
    </p:spTree>
    <p:extLst>
      <p:ext uri="{BB962C8B-B14F-4D97-AF65-F5344CB8AC3E}">
        <p14:creationId xmlns:p14="http://schemas.microsoft.com/office/powerpoint/2010/main" val="596223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Web Scanners</a:t>
            </a:r>
          </a:p>
        </p:txBody>
      </p:sp>
      <p:sp>
        <p:nvSpPr>
          <p:cNvPr id="3" name="Content Placeholder 2"/>
          <p:cNvSpPr>
            <a:spLocks noGrp="1"/>
          </p:cNvSpPr>
          <p:nvPr>
            <p:ph idx="1"/>
          </p:nvPr>
        </p:nvSpPr>
        <p:spPr/>
        <p:txBody>
          <a:bodyPr>
            <a:normAutofit/>
          </a:bodyPr>
          <a:lstStyle/>
          <a:p>
            <a:r>
              <a:rPr lang="en-US" sz="3200" dirty="0"/>
              <a:t>Burp Suite</a:t>
            </a:r>
          </a:p>
          <a:p>
            <a:r>
              <a:rPr lang="en-US" sz="3200" dirty="0"/>
              <a:t>ZAP – Zed Attack Proxy</a:t>
            </a:r>
          </a:p>
          <a:p>
            <a:r>
              <a:rPr lang="en-US" sz="3200" dirty="0" err="1"/>
              <a:t>Nikto</a:t>
            </a:r>
            <a:endParaRPr lang="en-US" sz="3200" dirty="0"/>
          </a:p>
          <a:p>
            <a:r>
              <a:rPr lang="en-US" sz="3200" dirty="0"/>
              <a:t>w3af</a:t>
            </a:r>
          </a:p>
          <a:p>
            <a:r>
              <a:rPr lang="en-US" sz="3200" dirty="0" err="1"/>
              <a:t>Skipfish</a:t>
            </a:r>
            <a:r>
              <a:rPr lang="en-US" sz="3200" dirty="0"/>
              <a:t> </a:t>
            </a:r>
          </a:p>
          <a:p>
            <a:r>
              <a:rPr lang="en-US" sz="3200" dirty="0" err="1"/>
              <a:t>AppScan</a:t>
            </a:r>
            <a:endParaRPr lang="en-US" sz="3200" dirty="0"/>
          </a:p>
          <a:p>
            <a:r>
              <a:rPr lang="en-US" sz="3200" dirty="0" err="1"/>
              <a:t>WebInspect</a:t>
            </a:r>
            <a:endParaRPr lang="en-US" sz="3200" dirty="0"/>
          </a:p>
          <a:p>
            <a:r>
              <a:rPr lang="en-US" sz="3200" dirty="0"/>
              <a:t>and many many more…</a:t>
            </a:r>
          </a:p>
          <a:p>
            <a:endParaRPr lang="en-US" sz="3200" dirty="0"/>
          </a:p>
        </p:txBody>
      </p:sp>
    </p:spTree>
    <p:extLst>
      <p:ext uri="{BB962C8B-B14F-4D97-AF65-F5344CB8AC3E}">
        <p14:creationId xmlns:p14="http://schemas.microsoft.com/office/powerpoint/2010/main" val="2374364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BurpSuite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20740"/>
            <a:ext cx="7620000" cy="4359519"/>
          </a:xfrm>
        </p:spPr>
      </p:pic>
    </p:spTree>
    <p:extLst>
      <p:ext uri="{BB962C8B-B14F-4D97-AF65-F5344CB8AC3E}">
        <p14:creationId xmlns:p14="http://schemas.microsoft.com/office/powerpoint/2010/main" val="167090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Offense</a:t>
            </a:r>
          </a:p>
        </p:txBody>
      </p:sp>
      <p:sp>
        <p:nvSpPr>
          <p:cNvPr id="3" name="Subtitle 2"/>
          <p:cNvSpPr>
            <a:spLocks noGrp="1"/>
          </p:cNvSpPr>
          <p:nvPr>
            <p:ph type="subTitle" idx="1"/>
          </p:nvPr>
        </p:nvSpPr>
        <p:spPr/>
        <p:txBody>
          <a:bodyPr/>
          <a:lstStyle/>
          <a:p>
            <a:r>
              <a:rPr lang="en-US" dirty="0"/>
              <a:t>Penetration Testing Tools</a:t>
            </a:r>
          </a:p>
        </p:txBody>
      </p:sp>
    </p:spTree>
    <p:extLst>
      <p:ext uri="{BB962C8B-B14F-4D97-AF65-F5344CB8AC3E}">
        <p14:creationId xmlns:p14="http://schemas.microsoft.com/office/powerpoint/2010/main" val="3478661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629-0BFD-1A4C-90F0-677A3F5B16B6}"/>
              </a:ext>
            </a:extLst>
          </p:cNvPr>
          <p:cNvSpPr>
            <a:spLocks noGrp="1"/>
          </p:cNvSpPr>
          <p:nvPr>
            <p:ph type="title"/>
          </p:nvPr>
        </p:nvSpPr>
        <p:spPr/>
        <p:txBody>
          <a:bodyPr/>
          <a:lstStyle/>
          <a:p>
            <a:r>
              <a:rPr lang="en-US" dirty="0"/>
              <a:t>How Burp works</a:t>
            </a:r>
          </a:p>
        </p:txBody>
      </p:sp>
      <p:pic>
        <p:nvPicPr>
          <p:cNvPr id="5" name="Content Placeholder 4">
            <a:extLst>
              <a:ext uri="{FF2B5EF4-FFF2-40B4-BE49-F238E27FC236}">
                <a16:creationId xmlns:a16="http://schemas.microsoft.com/office/drawing/2014/main" id="{10718231-BD5A-CB47-9B5E-EA2F75100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36617"/>
            <a:ext cx="9161415" cy="2317173"/>
          </a:xfrm>
        </p:spPr>
      </p:pic>
    </p:spTree>
    <p:extLst>
      <p:ext uri="{BB962C8B-B14F-4D97-AF65-F5344CB8AC3E}">
        <p14:creationId xmlns:p14="http://schemas.microsoft.com/office/powerpoint/2010/main" val="125799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anner_1.png"/>
          <p:cNvPicPr>
            <a:picLocks noGrp="1" noChangeAspect="1"/>
          </p:cNvPicPr>
          <p:nvPr>
            <p:ph idx="1"/>
          </p:nvPr>
        </p:nvPicPr>
        <p:blipFill>
          <a:blip r:embed="rId2">
            <a:extLst>
              <a:ext uri="{28A0092B-C50C-407E-A947-70E740481C1C}">
                <a14:useLocalDpi xmlns:a14="http://schemas.microsoft.com/office/drawing/2010/main" val="0"/>
              </a:ext>
            </a:extLst>
          </a:blip>
          <a:srcRect l="-5556" r="-5556"/>
          <a:stretch>
            <a:fillRect/>
          </a:stretch>
        </p:blipFill>
        <p:spPr>
          <a:xfrm>
            <a:off x="-299790" y="451212"/>
            <a:ext cx="9443790" cy="5949588"/>
          </a:xfrm>
        </p:spPr>
      </p:pic>
    </p:spTree>
    <p:extLst>
      <p:ext uri="{BB962C8B-B14F-4D97-AF65-F5344CB8AC3E}">
        <p14:creationId xmlns:p14="http://schemas.microsoft.com/office/powerpoint/2010/main" val="2315667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Burp Suite Spider</a:t>
            </a:r>
          </a:p>
        </p:txBody>
      </p:sp>
      <p:pic>
        <p:nvPicPr>
          <p:cNvPr id="4" name="Content Placeholder 3" descr="Screen Shot 2016-10-04 at 3.24.51 PM.png"/>
          <p:cNvPicPr>
            <a:picLocks noGrp="1" noChangeAspect="1"/>
          </p:cNvPicPr>
          <p:nvPr>
            <p:ph idx="1"/>
          </p:nvPr>
        </p:nvPicPr>
        <p:blipFill>
          <a:blip r:embed="rId2">
            <a:extLst>
              <a:ext uri="{28A0092B-C50C-407E-A947-70E740481C1C}">
                <a14:useLocalDpi xmlns:a14="http://schemas.microsoft.com/office/drawing/2010/main" val="0"/>
              </a:ext>
            </a:extLst>
          </a:blip>
          <a:srcRect l="-29561" r="-29561"/>
          <a:stretch>
            <a:fillRect/>
          </a:stretch>
        </p:blipFill>
        <p:spPr>
          <a:xfrm>
            <a:off x="-955675" y="1600200"/>
            <a:ext cx="7620000" cy="4800600"/>
          </a:xfrm>
        </p:spPr>
      </p:pic>
      <p:pic>
        <p:nvPicPr>
          <p:cNvPr id="5" name="Picture 4" descr="Screen Shot 2016-10-04 at 3.50.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600" y="1866900"/>
            <a:ext cx="3543300" cy="3378200"/>
          </a:xfrm>
          <a:prstGeom prst="rect">
            <a:avLst/>
          </a:prstGeom>
        </p:spPr>
      </p:pic>
    </p:spTree>
    <p:extLst>
      <p:ext uri="{BB962C8B-B14F-4D97-AF65-F5344CB8AC3E}">
        <p14:creationId xmlns:p14="http://schemas.microsoft.com/office/powerpoint/2010/main" val="2387868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Burp Spider</a:t>
            </a:r>
          </a:p>
        </p:txBody>
      </p:sp>
      <p:pic>
        <p:nvPicPr>
          <p:cNvPr id="6" name="Content Placeholder 5" descr="Screen Shot 2016-10-04 at 3.31.43 PM.png"/>
          <p:cNvPicPr>
            <a:picLocks noGrp="1" noChangeAspect="1"/>
          </p:cNvPicPr>
          <p:nvPr>
            <p:ph idx="1"/>
          </p:nvPr>
        </p:nvPicPr>
        <p:blipFill>
          <a:blip r:embed="rId2">
            <a:extLst>
              <a:ext uri="{28A0092B-C50C-407E-A947-70E740481C1C}">
                <a14:useLocalDpi xmlns:a14="http://schemas.microsoft.com/office/drawing/2010/main" val="0"/>
              </a:ext>
            </a:extLst>
          </a:blip>
          <a:srcRect t="-5162" b="-5162"/>
          <a:stretch>
            <a:fillRect/>
          </a:stretch>
        </p:blipFill>
        <p:spPr/>
      </p:pic>
    </p:spTree>
    <p:extLst>
      <p:ext uri="{BB962C8B-B14F-4D97-AF65-F5344CB8AC3E}">
        <p14:creationId xmlns:p14="http://schemas.microsoft.com/office/powerpoint/2010/main" val="2962919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10-04 at 3.51.24 PM.png"/>
          <p:cNvPicPr>
            <a:picLocks noGrp="1" noChangeAspect="1"/>
          </p:cNvPicPr>
          <p:nvPr>
            <p:ph idx="1"/>
          </p:nvPr>
        </p:nvPicPr>
        <p:blipFill>
          <a:blip r:embed="rId2">
            <a:extLst>
              <a:ext uri="{28A0092B-C50C-407E-A947-70E740481C1C}">
                <a14:useLocalDpi xmlns:a14="http://schemas.microsoft.com/office/drawing/2010/main" val="0"/>
              </a:ext>
            </a:extLst>
          </a:blip>
          <a:srcRect t="-1539" b="-1539"/>
          <a:stretch>
            <a:fillRect/>
          </a:stretch>
        </p:blipFill>
        <p:spPr/>
      </p:pic>
    </p:spTree>
    <p:extLst>
      <p:ext uri="{BB962C8B-B14F-4D97-AF65-F5344CB8AC3E}">
        <p14:creationId xmlns:p14="http://schemas.microsoft.com/office/powerpoint/2010/main" val="4062502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3C35C-10BF-7F46-AD5F-713D0001C27F}"/>
              </a:ext>
            </a:extLst>
          </p:cNvPr>
          <p:cNvSpPr>
            <a:spLocks noGrp="1"/>
          </p:cNvSpPr>
          <p:nvPr>
            <p:ph type="title"/>
          </p:nvPr>
        </p:nvSpPr>
        <p:spPr/>
        <p:txBody>
          <a:bodyPr/>
          <a:lstStyle/>
          <a:p>
            <a:r>
              <a:rPr lang="en-US" dirty="0"/>
              <a:t>Hydra</a:t>
            </a:r>
          </a:p>
        </p:txBody>
      </p:sp>
      <p:sp>
        <p:nvSpPr>
          <p:cNvPr id="3" name="Content Placeholder 2">
            <a:extLst>
              <a:ext uri="{FF2B5EF4-FFF2-40B4-BE49-F238E27FC236}">
                <a16:creationId xmlns:a16="http://schemas.microsoft.com/office/drawing/2014/main" id="{AC5885A5-2118-7C4C-B537-4619E198A53B}"/>
              </a:ext>
            </a:extLst>
          </p:cNvPr>
          <p:cNvSpPr>
            <a:spLocks noGrp="1"/>
          </p:cNvSpPr>
          <p:nvPr>
            <p:ph idx="1"/>
          </p:nvPr>
        </p:nvSpPr>
        <p:spPr/>
        <p:txBody>
          <a:bodyPr>
            <a:normAutofit/>
          </a:bodyPr>
          <a:lstStyle/>
          <a:p>
            <a:r>
              <a:rPr lang="en-US" sz="2800" dirty="0">
                <a:hlinkClick r:id="rId2"/>
              </a:rPr>
              <a:t>https://github.com/vanhauser-thc/thc-hydra</a:t>
            </a:r>
            <a:endParaRPr lang="en-US" sz="2800" dirty="0"/>
          </a:p>
          <a:p>
            <a:r>
              <a:rPr lang="en-US" sz="2800" dirty="0"/>
              <a:t>A multi-threaded application for brute forcing passwords for a variety of common protocols including HTTP forms (GET and POST)</a:t>
            </a:r>
          </a:p>
          <a:p>
            <a:r>
              <a:rPr lang="en-US" sz="2800" dirty="0"/>
              <a:t>HTTP(S) GET, HTTP(S) POST, SSH, FTP, Cisco, MS SQL, MySQL, Oracle, RDP, SMB, VNC, etc.</a:t>
            </a:r>
          </a:p>
          <a:p>
            <a:r>
              <a:rPr lang="en-US" sz="2800" dirty="0"/>
              <a:t>The better the word list the more you can find</a:t>
            </a:r>
          </a:p>
          <a:p>
            <a:pPr marL="114300" indent="0">
              <a:buNone/>
            </a:pPr>
            <a:endParaRPr lang="en-US" sz="2800" dirty="0"/>
          </a:p>
        </p:txBody>
      </p:sp>
    </p:spTree>
    <p:extLst>
      <p:ext uri="{BB962C8B-B14F-4D97-AF65-F5344CB8AC3E}">
        <p14:creationId xmlns:p14="http://schemas.microsoft.com/office/powerpoint/2010/main" val="4260386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F778-AE13-0F4E-83C9-D8312BDE9149}"/>
              </a:ext>
            </a:extLst>
          </p:cNvPr>
          <p:cNvSpPr>
            <a:spLocks noGrp="1"/>
          </p:cNvSpPr>
          <p:nvPr>
            <p:ph type="title"/>
          </p:nvPr>
        </p:nvSpPr>
        <p:spPr/>
        <p:txBody>
          <a:bodyPr/>
          <a:lstStyle/>
          <a:p>
            <a:r>
              <a:rPr lang="en-US" dirty="0"/>
              <a:t>Hydra</a:t>
            </a:r>
          </a:p>
        </p:txBody>
      </p:sp>
      <p:pic>
        <p:nvPicPr>
          <p:cNvPr id="4" name="Content Placeholder 3">
            <a:extLst>
              <a:ext uri="{FF2B5EF4-FFF2-40B4-BE49-F238E27FC236}">
                <a16:creationId xmlns:a16="http://schemas.microsoft.com/office/drawing/2014/main" id="{ECB754FA-2A1B-CD46-BA48-D56388A1BF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47721"/>
            <a:ext cx="7620000" cy="4505558"/>
          </a:xfrm>
          <a:prstGeom prst="rect">
            <a:avLst/>
          </a:prstGeom>
        </p:spPr>
      </p:pic>
    </p:spTree>
    <p:extLst>
      <p:ext uri="{BB962C8B-B14F-4D97-AF65-F5344CB8AC3E}">
        <p14:creationId xmlns:p14="http://schemas.microsoft.com/office/powerpoint/2010/main" val="3688203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01F9-9891-C84D-A1DB-4DCDE91934C3}"/>
              </a:ext>
            </a:extLst>
          </p:cNvPr>
          <p:cNvSpPr>
            <a:spLocks noGrp="1"/>
          </p:cNvSpPr>
          <p:nvPr>
            <p:ph type="title"/>
          </p:nvPr>
        </p:nvSpPr>
        <p:spPr/>
        <p:txBody>
          <a:bodyPr/>
          <a:lstStyle/>
          <a:p>
            <a:r>
              <a:rPr lang="en-US" dirty="0" err="1"/>
              <a:t>rockyou.txt</a:t>
            </a:r>
            <a:r>
              <a:rPr lang="en-US" dirty="0"/>
              <a:t>?</a:t>
            </a:r>
          </a:p>
        </p:txBody>
      </p:sp>
      <p:sp>
        <p:nvSpPr>
          <p:cNvPr id="3" name="Content Placeholder 2">
            <a:extLst>
              <a:ext uri="{FF2B5EF4-FFF2-40B4-BE49-F238E27FC236}">
                <a16:creationId xmlns:a16="http://schemas.microsoft.com/office/drawing/2014/main" id="{B94061F0-3508-E747-A6B9-31D0FBCE5DC5}"/>
              </a:ext>
            </a:extLst>
          </p:cNvPr>
          <p:cNvSpPr>
            <a:spLocks noGrp="1"/>
          </p:cNvSpPr>
          <p:nvPr>
            <p:ph idx="1"/>
          </p:nvPr>
        </p:nvSpPr>
        <p:spPr/>
        <p:txBody>
          <a:bodyPr>
            <a:normAutofit lnSpcReduction="10000"/>
          </a:bodyPr>
          <a:lstStyle/>
          <a:p>
            <a:pPr marL="514350" indent="-514350">
              <a:buFont typeface="+mj-lt"/>
              <a:buAutoNum type="arabicPeriod"/>
            </a:pPr>
            <a:r>
              <a:rPr lang="en-US" sz="2800" dirty="0">
                <a:latin typeface="Consolas" panose="020B0609020204030204" pitchFamily="49" charset="0"/>
                <a:cs typeface="Consolas" panose="020B0609020204030204" pitchFamily="49" charset="0"/>
              </a:rPr>
              <a:t>cd /</a:t>
            </a:r>
            <a:r>
              <a:rPr lang="en-US" sz="2800" dirty="0" err="1">
                <a:latin typeface="Consolas" panose="020B0609020204030204" pitchFamily="49" charset="0"/>
                <a:cs typeface="Consolas" panose="020B0609020204030204" pitchFamily="49" charset="0"/>
              </a:rPr>
              <a:t>usr</a:t>
            </a:r>
            <a:r>
              <a:rPr lang="en-US" sz="2800" dirty="0">
                <a:latin typeface="Consolas" panose="020B0609020204030204" pitchFamily="49" charset="0"/>
                <a:cs typeface="Consolas" panose="020B0609020204030204" pitchFamily="49" charset="0"/>
              </a:rPr>
              <a:t>/share/wordlists</a:t>
            </a:r>
          </a:p>
          <a:p>
            <a:pPr marL="514350" indent="-514350">
              <a:buFont typeface="+mj-lt"/>
              <a:buAutoNum type="arabicPeriod"/>
            </a:pPr>
            <a:r>
              <a:rPr lang="en-US" sz="2800" dirty="0" err="1">
                <a:latin typeface="Consolas" panose="020B0609020204030204" pitchFamily="49" charset="0"/>
                <a:cs typeface="Consolas" panose="020B0609020204030204" pitchFamily="49" charset="0"/>
              </a:rPr>
              <a:t>gzip</a:t>
            </a:r>
            <a:r>
              <a:rPr lang="en-US" sz="2800" dirty="0">
                <a:latin typeface="Consolas" panose="020B0609020204030204" pitchFamily="49" charset="0"/>
                <a:cs typeface="Consolas" panose="020B0609020204030204" pitchFamily="49" charset="0"/>
              </a:rPr>
              <a:t> –d </a:t>
            </a:r>
            <a:r>
              <a:rPr lang="en-US" sz="2800" dirty="0" err="1">
                <a:latin typeface="Consolas" panose="020B0609020204030204" pitchFamily="49" charset="0"/>
                <a:cs typeface="Consolas" panose="020B0609020204030204" pitchFamily="49" charset="0"/>
              </a:rPr>
              <a:t>rockyou.txt.gz</a:t>
            </a:r>
            <a:endParaRPr lang="en-US" sz="2800" dirty="0">
              <a:latin typeface="Consolas" panose="020B0609020204030204" pitchFamily="49" charset="0"/>
              <a:cs typeface="Consolas" panose="020B0609020204030204" pitchFamily="49" charset="0"/>
            </a:endParaRPr>
          </a:p>
          <a:p>
            <a:pPr marL="514350" indent="-514350">
              <a:buFont typeface="+mj-lt"/>
              <a:buAutoNum type="arabicPeriod"/>
            </a:pPr>
            <a:r>
              <a:rPr lang="en-US" sz="2800" dirty="0">
                <a:latin typeface="Consolas" panose="020B0609020204030204" pitchFamily="49" charset="0"/>
                <a:cs typeface="Consolas" panose="020B0609020204030204" pitchFamily="49" charset="0"/>
              </a:rPr>
              <a:t>less </a:t>
            </a:r>
            <a:r>
              <a:rPr lang="en-US" sz="2800" dirty="0" err="1">
                <a:latin typeface="Consolas" panose="020B0609020204030204" pitchFamily="49" charset="0"/>
                <a:cs typeface="Consolas" panose="020B0609020204030204" pitchFamily="49" charset="0"/>
              </a:rPr>
              <a:t>rockyou.txt</a:t>
            </a:r>
            <a:endParaRPr lang="en-US" sz="2800" dirty="0">
              <a:latin typeface="Consolas" panose="020B0609020204030204" pitchFamily="49" charset="0"/>
              <a:cs typeface="Consolas" panose="020B0609020204030204" pitchFamily="49" charset="0"/>
            </a:endParaRPr>
          </a:p>
          <a:p>
            <a:endParaRPr lang="en-US" sz="2800" dirty="0">
              <a:latin typeface="Consolas" panose="020B0609020204030204" pitchFamily="49" charset="0"/>
              <a:cs typeface="Consolas" panose="020B0609020204030204" pitchFamily="49" charset="0"/>
            </a:endParaRPr>
          </a:p>
          <a:p>
            <a:pPr marL="114300" indent="0">
              <a:buNone/>
            </a:pPr>
            <a:r>
              <a:rPr lang="en-US" sz="2800" dirty="0" err="1"/>
              <a:t>rockyou.txt</a:t>
            </a:r>
            <a:r>
              <a:rPr lang="en-US" sz="2800" dirty="0"/>
              <a:t> contains 14,341,564 unique passwords (from 32,603,388 unique accounts)</a:t>
            </a:r>
          </a:p>
          <a:p>
            <a:endParaRPr lang="en-US" sz="2800" dirty="0"/>
          </a:p>
          <a:p>
            <a:pPr marL="114300" indent="0">
              <a:buNone/>
            </a:pPr>
            <a:r>
              <a:rPr lang="en-US" sz="2800" dirty="0"/>
              <a:t>From a company called </a:t>
            </a:r>
            <a:r>
              <a:rPr lang="en-US" sz="2800" dirty="0" err="1"/>
              <a:t>RockYou</a:t>
            </a:r>
            <a:r>
              <a:rPr lang="en-US" sz="2800" dirty="0"/>
              <a:t> that was breached and stored all their passwords in the clear.</a:t>
            </a:r>
          </a:p>
          <a:p>
            <a:endParaRPr lang="en-US" sz="2800" dirty="0">
              <a:latin typeface="Consolas" panose="020B0609020204030204" pitchFamily="49" charset="0"/>
              <a:cs typeface="Consolas" panose="020B0609020204030204" pitchFamily="49" charset="0"/>
            </a:endParaRPr>
          </a:p>
          <a:p>
            <a:endParaRPr lang="en-US" sz="2800" dirty="0"/>
          </a:p>
        </p:txBody>
      </p:sp>
      <p:pic>
        <p:nvPicPr>
          <p:cNvPr id="4" name="Picture 3">
            <a:extLst>
              <a:ext uri="{FF2B5EF4-FFF2-40B4-BE49-F238E27FC236}">
                <a16:creationId xmlns:a16="http://schemas.microsoft.com/office/drawing/2014/main" id="{CE18467B-F915-BD44-8A25-B2255B8E13C7}"/>
              </a:ext>
            </a:extLst>
          </p:cNvPr>
          <p:cNvPicPr>
            <a:picLocks noChangeAspect="1"/>
          </p:cNvPicPr>
          <p:nvPr/>
        </p:nvPicPr>
        <p:blipFill>
          <a:blip r:embed="rId2"/>
          <a:stretch>
            <a:fillRect/>
          </a:stretch>
        </p:blipFill>
        <p:spPr>
          <a:xfrm>
            <a:off x="7944220" y="0"/>
            <a:ext cx="1199780" cy="6858000"/>
          </a:xfrm>
          <a:prstGeom prst="rect">
            <a:avLst/>
          </a:prstGeom>
        </p:spPr>
      </p:pic>
    </p:spTree>
    <p:extLst>
      <p:ext uri="{BB962C8B-B14F-4D97-AF65-F5344CB8AC3E}">
        <p14:creationId xmlns:p14="http://schemas.microsoft.com/office/powerpoint/2010/main" val="14620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91B74-7968-5540-8A57-39E3A6ECA6BC}"/>
              </a:ext>
            </a:extLst>
          </p:cNvPr>
          <p:cNvSpPr>
            <a:spLocks noGrp="1"/>
          </p:cNvSpPr>
          <p:nvPr>
            <p:ph type="title"/>
          </p:nvPr>
        </p:nvSpPr>
        <p:spPr/>
        <p:txBody>
          <a:bodyPr/>
          <a:lstStyle/>
          <a:p>
            <a:r>
              <a:rPr lang="en-US" dirty="0"/>
              <a:t>Hydra Exercise</a:t>
            </a:r>
          </a:p>
        </p:txBody>
      </p:sp>
      <p:sp>
        <p:nvSpPr>
          <p:cNvPr id="3" name="Content Placeholder 2">
            <a:extLst>
              <a:ext uri="{FF2B5EF4-FFF2-40B4-BE49-F238E27FC236}">
                <a16:creationId xmlns:a16="http://schemas.microsoft.com/office/drawing/2014/main" id="{9BD7A374-CE05-9643-9BA1-026A66A90DF3}"/>
              </a:ext>
            </a:extLst>
          </p:cNvPr>
          <p:cNvSpPr>
            <a:spLocks noGrp="1"/>
          </p:cNvSpPr>
          <p:nvPr>
            <p:ph idx="1"/>
          </p:nvPr>
        </p:nvSpPr>
        <p:spPr/>
        <p:txBody>
          <a:bodyPr>
            <a:normAutofit/>
          </a:bodyPr>
          <a:lstStyle/>
          <a:p>
            <a:pPr marL="114300" indent="0">
              <a:buNone/>
            </a:pPr>
            <a:r>
              <a:rPr lang="en-US" sz="3200" dirty="0"/>
              <a:t>Complete the Hydra exercise as outlined in the Exercises document</a:t>
            </a:r>
          </a:p>
        </p:txBody>
      </p:sp>
    </p:spTree>
    <p:extLst>
      <p:ext uri="{BB962C8B-B14F-4D97-AF65-F5344CB8AC3E}">
        <p14:creationId xmlns:p14="http://schemas.microsoft.com/office/powerpoint/2010/main" val="1607430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6B25-D7D0-6C4C-82AC-C082D097E30A}"/>
              </a:ext>
            </a:extLst>
          </p:cNvPr>
          <p:cNvSpPr>
            <a:spLocks noGrp="1"/>
          </p:cNvSpPr>
          <p:nvPr>
            <p:ph type="title"/>
          </p:nvPr>
        </p:nvSpPr>
        <p:spPr/>
        <p:txBody>
          <a:bodyPr/>
          <a:lstStyle/>
          <a:p>
            <a:r>
              <a:rPr lang="en-US"/>
              <a:t>dirbuster</a:t>
            </a:r>
          </a:p>
        </p:txBody>
      </p:sp>
      <p:sp>
        <p:nvSpPr>
          <p:cNvPr id="3" name="Content Placeholder 2">
            <a:extLst>
              <a:ext uri="{FF2B5EF4-FFF2-40B4-BE49-F238E27FC236}">
                <a16:creationId xmlns:a16="http://schemas.microsoft.com/office/drawing/2014/main" id="{4DD9737D-CFD6-E942-921E-5B9C1A99C2C1}"/>
              </a:ext>
            </a:extLst>
          </p:cNvPr>
          <p:cNvSpPr>
            <a:spLocks noGrp="1"/>
          </p:cNvSpPr>
          <p:nvPr>
            <p:ph idx="1"/>
          </p:nvPr>
        </p:nvSpPr>
        <p:spPr/>
        <p:txBody>
          <a:bodyPr>
            <a:normAutofit/>
          </a:bodyPr>
          <a:lstStyle/>
          <a:p>
            <a:r>
              <a:rPr lang="en-US" sz="3200" dirty="0"/>
              <a:t>Multi-threaded app to brute force possible files/directories that may lurk on a website but are not publicly linked to.  </a:t>
            </a:r>
          </a:p>
          <a:p>
            <a:r>
              <a:rPr lang="en-US" sz="3200" dirty="0"/>
              <a:t>Has several built in word lists and you can add new ones or do a total brute force</a:t>
            </a:r>
          </a:p>
          <a:p>
            <a:r>
              <a:rPr lang="en-US" sz="3200" dirty="0"/>
              <a:t>You never know what you’ll find…</a:t>
            </a:r>
          </a:p>
        </p:txBody>
      </p:sp>
    </p:spTree>
    <p:extLst>
      <p:ext uri="{BB962C8B-B14F-4D97-AF65-F5344CB8AC3E}">
        <p14:creationId xmlns:p14="http://schemas.microsoft.com/office/powerpoint/2010/main" val="1328676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p:txBody>
          <a:bodyPr>
            <a:normAutofit/>
          </a:bodyPr>
          <a:lstStyle/>
          <a:p>
            <a:r>
              <a:rPr lang="en-US" sz="2800" dirty="0"/>
              <a:t>Why? Because it works.</a:t>
            </a:r>
          </a:p>
          <a:p>
            <a:r>
              <a:rPr lang="en-US" sz="2800" dirty="0"/>
              <a:t>Why? Because users are often the weakest link in the security chain.</a:t>
            </a:r>
          </a:p>
          <a:p>
            <a:r>
              <a:rPr lang="en-US" sz="2800" dirty="0"/>
              <a:t>Why? Because people trust too much or believe in a quick score.</a:t>
            </a:r>
          </a:p>
        </p:txBody>
      </p:sp>
      <p:pic>
        <p:nvPicPr>
          <p:cNvPr id="5" name="Picture 4">
            <a:extLst>
              <a:ext uri="{FF2B5EF4-FFF2-40B4-BE49-F238E27FC236}">
                <a16:creationId xmlns:a16="http://schemas.microsoft.com/office/drawing/2014/main" id="{2D64A3B6-CFFA-6B4D-B178-DF6D53E0E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436" y="3842951"/>
            <a:ext cx="5944564" cy="3015049"/>
          </a:xfrm>
          <a:prstGeom prst="rect">
            <a:avLst/>
          </a:prstGeom>
        </p:spPr>
      </p:pic>
    </p:spTree>
    <p:extLst>
      <p:ext uri="{BB962C8B-B14F-4D97-AF65-F5344CB8AC3E}">
        <p14:creationId xmlns:p14="http://schemas.microsoft.com/office/powerpoint/2010/main" val="2383054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3C7-55C3-114F-B24F-E992EAF26FA9}"/>
              </a:ext>
            </a:extLst>
          </p:cNvPr>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91A14A96-2E72-E943-B8BB-B1BB5C15192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6529" y="400048"/>
            <a:ext cx="8615997" cy="5929313"/>
          </a:xfrm>
          <a:prstGeom prst="rect">
            <a:avLst/>
          </a:prstGeom>
        </p:spPr>
      </p:pic>
    </p:spTree>
    <p:extLst>
      <p:ext uri="{BB962C8B-B14F-4D97-AF65-F5344CB8AC3E}">
        <p14:creationId xmlns:p14="http://schemas.microsoft.com/office/powerpoint/2010/main" val="3780116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7834-5300-B246-8662-8BE15193C634}"/>
              </a:ext>
            </a:extLst>
          </p:cNvPr>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5C3895AD-1C56-F645-AA8F-C8161488B82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14313" y="423006"/>
            <a:ext cx="8929687" cy="4277582"/>
          </a:xfrm>
          <a:prstGeom prst="rect">
            <a:avLst/>
          </a:prstGeom>
        </p:spPr>
      </p:pic>
    </p:spTree>
    <p:extLst>
      <p:ext uri="{BB962C8B-B14F-4D97-AF65-F5344CB8AC3E}">
        <p14:creationId xmlns:p14="http://schemas.microsoft.com/office/powerpoint/2010/main" val="2644504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B80DA-53DD-8246-88CA-815C0207E4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299F4-C3A4-6147-BDA4-1B8FB5151C1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63F63A-1F9D-A14A-8AC3-5637EE6EF40D}"/>
              </a:ext>
            </a:extLst>
          </p:cNvPr>
          <p:cNvPicPr/>
          <p:nvPr/>
        </p:nvPicPr>
        <p:blipFill>
          <a:blip r:embed="rId2">
            <a:extLst>
              <a:ext uri="{28A0092B-C50C-407E-A947-70E740481C1C}">
                <a14:useLocalDpi xmlns:a14="http://schemas.microsoft.com/office/drawing/2010/main" val="0"/>
              </a:ext>
            </a:extLst>
          </a:blip>
          <a:stretch>
            <a:fillRect/>
          </a:stretch>
        </p:blipFill>
        <p:spPr>
          <a:xfrm>
            <a:off x="114934" y="192723"/>
            <a:ext cx="4799965" cy="2564765"/>
          </a:xfrm>
          <a:prstGeom prst="rect">
            <a:avLst/>
          </a:prstGeom>
        </p:spPr>
      </p:pic>
      <p:pic>
        <p:nvPicPr>
          <p:cNvPr id="5" name="Picture 4">
            <a:extLst>
              <a:ext uri="{FF2B5EF4-FFF2-40B4-BE49-F238E27FC236}">
                <a16:creationId xmlns:a16="http://schemas.microsoft.com/office/drawing/2014/main" id="{6E2C5826-257B-CB49-8932-AE40FBEC5EC4}"/>
              </a:ext>
            </a:extLst>
          </p:cNvPr>
          <p:cNvPicPr/>
          <p:nvPr/>
        </p:nvPicPr>
        <p:blipFill>
          <a:blip r:embed="rId3">
            <a:extLst>
              <a:ext uri="{28A0092B-C50C-407E-A947-70E740481C1C}">
                <a14:useLocalDpi xmlns:a14="http://schemas.microsoft.com/office/drawing/2010/main" val="0"/>
              </a:ext>
            </a:extLst>
          </a:blip>
          <a:stretch>
            <a:fillRect/>
          </a:stretch>
        </p:blipFill>
        <p:spPr>
          <a:xfrm>
            <a:off x="2778760" y="1728787"/>
            <a:ext cx="6216160" cy="4854575"/>
          </a:xfrm>
          <a:prstGeom prst="rect">
            <a:avLst/>
          </a:prstGeom>
        </p:spPr>
      </p:pic>
    </p:spTree>
    <p:extLst>
      <p:ext uri="{BB962C8B-B14F-4D97-AF65-F5344CB8AC3E}">
        <p14:creationId xmlns:p14="http://schemas.microsoft.com/office/powerpoint/2010/main" val="476577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02831-A6D3-A747-8AFE-7CDE8167F09C}"/>
              </a:ext>
            </a:extLst>
          </p:cNvPr>
          <p:cNvSpPr>
            <a:spLocks noGrp="1"/>
          </p:cNvSpPr>
          <p:nvPr>
            <p:ph type="title"/>
          </p:nvPr>
        </p:nvSpPr>
        <p:spPr/>
        <p:txBody>
          <a:bodyPr/>
          <a:lstStyle/>
          <a:p>
            <a:r>
              <a:rPr lang="en-US" dirty="0" err="1"/>
              <a:t>dirbuster</a:t>
            </a:r>
            <a:r>
              <a:rPr lang="en-US" dirty="0"/>
              <a:t> Exercise</a:t>
            </a:r>
          </a:p>
        </p:txBody>
      </p:sp>
      <p:sp>
        <p:nvSpPr>
          <p:cNvPr id="3" name="Content Placeholder 2">
            <a:extLst>
              <a:ext uri="{FF2B5EF4-FFF2-40B4-BE49-F238E27FC236}">
                <a16:creationId xmlns:a16="http://schemas.microsoft.com/office/drawing/2014/main" id="{D1BD5C97-E41D-1944-92E6-A5970FF4AF2E}"/>
              </a:ext>
            </a:extLst>
          </p:cNvPr>
          <p:cNvSpPr>
            <a:spLocks noGrp="1"/>
          </p:cNvSpPr>
          <p:nvPr>
            <p:ph idx="1"/>
          </p:nvPr>
        </p:nvSpPr>
        <p:spPr/>
        <p:txBody>
          <a:bodyPr>
            <a:normAutofit/>
          </a:bodyPr>
          <a:lstStyle/>
          <a:p>
            <a:r>
              <a:rPr lang="en-US" sz="3600" dirty="0"/>
              <a:t>Complete the </a:t>
            </a:r>
            <a:r>
              <a:rPr lang="en-US" sz="3600" dirty="0" err="1"/>
              <a:t>dirbuster</a:t>
            </a:r>
            <a:r>
              <a:rPr lang="en-US" sz="3600" dirty="0"/>
              <a:t> exercise</a:t>
            </a:r>
          </a:p>
        </p:txBody>
      </p:sp>
    </p:spTree>
    <p:extLst>
      <p:ext uri="{BB962C8B-B14F-4D97-AF65-F5344CB8AC3E}">
        <p14:creationId xmlns:p14="http://schemas.microsoft.com/office/powerpoint/2010/main" val="1321607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SQL injection</a:t>
            </a:r>
          </a:p>
        </p:txBody>
      </p:sp>
      <p:sp>
        <p:nvSpPr>
          <p:cNvPr id="3" name="Content Placeholder 2"/>
          <p:cNvSpPr>
            <a:spLocks noGrp="1"/>
          </p:cNvSpPr>
          <p:nvPr>
            <p:ph idx="1"/>
          </p:nvPr>
        </p:nvSpPr>
        <p:spPr/>
        <p:txBody>
          <a:bodyPr/>
          <a:lstStyle/>
          <a:p>
            <a:r>
              <a:rPr lang="en-US" dirty="0"/>
              <a:t>Various tools automate scanning for SQL injection flaws:</a:t>
            </a:r>
          </a:p>
          <a:p>
            <a:r>
              <a:rPr lang="en-US" dirty="0" err="1"/>
              <a:t>Nmap</a:t>
            </a:r>
            <a:r>
              <a:rPr lang="en-US" dirty="0"/>
              <a:t> Scripting Engine scripts</a:t>
            </a:r>
          </a:p>
          <a:p>
            <a:r>
              <a:rPr lang="en-US" dirty="0" err="1"/>
              <a:t>sqlmap</a:t>
            </a:r>
            <a:endParaRPr lang="en-US" dirty="0"/>
          </a:p>
          <a:p>
            <a:r>
              <a:rPr lang="en-US" dirty="0" err="1"/>
              <a:t>sqlninja</a:t>
            </a:r>
            <a:endParaRPr lang="en-US" dirty="0"/>
          </a:p>
          <a:p>
            <a:r>
              <a:rPr lang="en-US" dirty="0" err="1"/>
              <a:t>Havij</a:t>
            </a:r>
            <a:endParaRPr lang="en-US" dirty="0"/>
          </a:p>
        </p:txBody>
      </p:sp>
      <p:pic>
        <p:nvPicPr>
          <p:cNvPr id="4" name="Picture 3" descr="bobby-tab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3760754"/>
            <a:ext cx="7689850" cy="2366996"/>
          </a:xfrm>
          <a:prstGeom prst="rect">
            <a:avLst/>
          </a:prstGeom>
        </p:spPr>
      </p:pic>
      <p:sp>
        <p:nvSpPr>
          <p:cNvPr id="5" name="TextBox 4"/>
          <p:cNvSpPr txBox="1"/>
          <p:nvPr/>
        </p:nvSpPr>
        <p:spPr>
          <a:xfrm>
            <a:off x="635000" y="6211669"/>
            <a:ext cx="3254375" cy="646331"/>
          </a:xfrm>
          <a:prstGeom prst="rect">
            <a:avLst/>
          </a:prstGeom>
          <a:noFill/>
        </p:spPr>
        <p:txBody>
          <a:bodyPr wrap="square" rtlCol="0">
            <a:spAutoFit/>
          </a:bodyPr>
          <a:lstStyle/>
          <a:p>
            <a:r>
              <a:rPr lang="en-US" dirty="0">
                <a:hlinkClick r:id="rId3"/>
              </a:rPr>
              <a:t>https://xkcd.com/327/</a:t>
            </a:r>
            <a:endParaRPr lang="en-US" dirty="0"/>
          </a:p>
          <a:p>
            <a:endParaRPr lang="en-US" dirty="0"/>
          </a:p>
        </p:txBody>
      </p:sp>
    </p:spTree>
    <p:extLst>
      <p:ext uri="{BB962C8B-B14F-4D97-AF65-F5344CB8AC3E}">
        <p14:creationId xmlns:p14="http://schemas.microsoft.com/office/powerpoint/2010/main" val="2417664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E8E0E5-38AC-F14B-9ECD-DB1C0AC0B766}"/>
              </a:ext>
            </a:extLst>
          </p:cNvPr>
          <p:cNvSpPr>
            <a:spLocks noGrp="1"/>
          </p:cNvSpPr>
          <p:nvPr>
            <p:ph type="title"/>
          </p:nvPr>
        </p:nvSpPr>
        <p:spPr/>
        <p:txBody>
          <a:bodyPr/>
          <a:lstStyle/>
          <a:p>
            <a:r>
              <a:rPr lang="en-US" dirty="0"/>
              <a:t>SQL Injection</a:t>
            </a:r>
          </a:p>
        </p:txBody>
      </p:sp>
      <p:sp>
        <p:nvSpPr>
          <p:cNvPr id="2" name="Content Placeholder 1">
            <a:extLst>
              <a:ext uri="{FF2B5EF4-FFF2-40B4-BE49-F238E27FC236}">
                <a16:creationId xmlns:a16="http://schemas.microsoft.com/office/drawing/2014/main" id="{F4F3C5A2-1A7A-1D45-B01B-A82D07B5885B}"/>
              </a:ext>
            </a:extLst>
          </p:cNvPr>
          <p:cNvSpPr>
            <a:spLocks noGrp="1"/>
          </p:cNvSpPr>
          <p:nvPr>
            <p:ph idx="1"/>
          </p:nvPr>
        </p:nvSpPr>
        <p:spPr/>
        <p:txBody>
          <a:bodyPr/>
          <a:lstStyle/>
          <a:p>
            <a:r>
              <a:rPr lang="en-US" dirty="0"/>
              <a:t>URL: http://172.16.0.129/</a:t>
            </a:r>
            <a:r>
              <a:rPr lang="en-US" dirty="0" err="1"/>
              <a:t>movies.php?id</a:t>
            </a:r>
            <a:r>
              <a:rPr lang="en-US" dirty="0"/>
              <a:t>=</a:t>
            </a:r>
            <a:r>
              <a:rPr lang="en-US" b="1" dirty="0">
                <a:solidFill>
                  <a:schemeClr val="tx1"/>
                </a:solidFill>
                <a:latin typeface="Consolas" panose="020B0609020204030204" pitchFamily="49" charset="0"/>
                <a:cs typeface="Consolas" panose="020B0609020204030204" pitchFamily="49" charset="0"/>
              </a:rPr>
              <a:t>1</a:t>
            </a:r>
          </a:p>
          <a:p>
            <a:endParaRPr lang="en-US" b="1" dirty="0"/>
          </a:p>
          <a:p>
            <a:r>
              <a:rPr lang="en-US" dirty="0"/>
              <a:t>SQL query: SELECT * FROM movies WHERE id = ‘</a:t>
            </a:r>
            <a:r>
              <a:rPr lang="en-US" b="1" dirty="0">
                <a:solidFill>
                  <a:schemeClr val="tx1"/>
                </a:solidFill>
                <a:latin typeface="Consolas" panose="020B0609020204030204" pitchFamily="49" charset="0"/>
                <a:cs typeface="Consolas" panose="020B0609020204030204" pitchFamily="49" charset="0"/>
              </a:rPr>
              <a:t>1</a:t>
            </a:r>
            <a:r>
              <a:rPr lang="en-US" dirty="0"/>
              <a:t>’;</a:t>
            </a:r>
          </a:p>
          <a:p>
            <a:endParaRPr lang="en-US" dirty="0"/>
          </a:p>
          <a:p>
            <a:r>
              <a:rPr lang="en-US" dirty="0"/>
              <a:t>User input (the </a:t>
            </a:r>
            <a:r>
              <a:rPr lang="en-US" b="1" dirty="0">
                <a:solidFill>
                  <a:schemeClr val="tx1"/>
                </a:solidFill>
                <a:latin typeface="Consolas" panose="020B0609020204030204" pitchFamily="49" charset="0"/>
                <a:cs typeface="Consolas" panose="020B0609020204030204" pitchFamily="49" charset="0"/>
              </a:rPr>
              <a:t>1</a:t>
            </a:r>
            <a:r>
              <a:rPr lang="en-US" dirty="0"/>
              <a:t>) is being directly entered into the SQL query, meaning if we put “something else” that “something else” will be queried</a:t>
            </a:r>
          </a:p>
        </p:txBody>
      </p:sp>
    </p:spTree>
    <p:extLst>
      <p:ext uri="{BB962C8B-B14F-4D97-AF65-F5344CB8AC3E}">
        <p14:creationId xmlns:p14="http://schemas.microsoft.com/office/powerpoint/2010/main" val="1833361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47A11E-5DF9-6640-BF0E-B4293B121818}"/>
              </a:ext>
            </a:extLst>
          </p:cNvPr>
          <p:cNvSpPr>
            <a:spLocks noGrp="1"/>
          </p:cNvSpPr>
          <p:nvPr>
            <p:ph type="title"/>
          </p:nvPr>
        </p:nvSpPr>
        <p:spPr/>
        <p:txBody>
          <a:bodyPr/>
          <a:lstStyle/>
          <a:p>
            <a:r>
              <a:rPr lang="en-US" dirty="0"/>
              <a:t>SQL injection</a:t>
            </a:r>
          </a:p>
        </p:txBody>
      </p:sp>
      <p:sp>
        <p:nvSpPr>
          <p:cNvPr id="2" name="Content Placeholder 1">
            <a:extLst>
              <a:ext uri="{FF2B5EF4-FFF2-40B4-BE49-F238E27FC236}">
                <a16:creationId xmlns:a16="http://schemas.microsoft.com/office/drawing/2014/main" id="{7FA5EF64-4519-9546-A160-4DF6403CECC1}"/>
              </a:ext>
            </a:extLst>
          </p:cNvPr>
          <p:cNvSpPr>
            <a:spLocks noGrp="1"/>
          </p:cNvSpPr>
          <p:nvPr>
            <p:ph idx="1"/>
          </p:nvPr>
        </p:nvSpPr>
        <p:spPr/>
        <p:txBody>
          <a:bodyPr>
            <a:normAutofit/>
          </a:bodyPr>
          <a:lstStyle/>
          <a:p>
            <a:endParaRPr lang="en-US" dirty="0"/>
          </a:p>
          <a:p>
            <a:endParaRPr lang="en-US" dirty="0"/>
          </a:p>
          <a:p>
            <a:endParaRPr lang="en-US" dirty="0"/>
          </a:p>
          <a:p>
            <a:pPr marL="114300" indent="0">
              <a:buNone/>
            </a:pPr>
            <a:r>
              <a:rPr lang="en-US" sz="2800" dirty="0"/>
              <a:t>Code: $result = </a:t>
            </a:r>
            <a:r>
              <a:rPr lang="en-US" sz="2800" dirty="0" err="1"/>
              <a:t>mysql_query</a:t>
            </a:r>
            <a:r>
              <a:rPr lang="en-US" sz="2800" dirty="0"/>
              <a:t>(”SELECT * FROM users WHERE user=‘$username’ AND pass=‘$password’ ; “);</a:t>
            </a:r>
          </a:p>
          <a:p>
            <a:endParaRPr lang="en-US" sz="2800" dirty="0"/>
          </a:p>
          <a:p>
            <a:pPr marL="114300" indent="0">
              <a:buNone/>
            </a:pPr>
            <a:r>
              <a:rPr lang="en-US" sz="2800" dirty="0"/>
              <a:t>$username = </a:t>
            </a:r>
            <a:r>
              <a:rPr lang="en-US" sz="2800" b="1" dirty="0" err="1">
                <a:solidFill>
                  <a:schemeClr val="tx1"/>
                </a:solidFill>
                <a:latin typeface="Consolas" panose="020B0609020204030204" pitchFamily="49" charset="0"/>
                <a:cs typeface="Consolas" panose="020B0609020204030204" pitchFamily="49" charset="0"/>
              </a:rPr>
              <a:t>kevin</a:t>
            </a:r>
            <a:endParaRPr lang="en-US" sz="2800" b="1" dirty="0">
              <a:solidFill>
                <a:schemeClr val="tx1"/>
              </a:solidFill>
              <a:latin typeface="Consolas" panose="020B0609020204030204" pitchFamily="49" charset="0"/>
              <a:cs typeface="Consolas" panose="020B0609020204030204" pitchFamily="49" charset="0"/>
            </a:endParaRPr>
          </a:p>
          <a:p>
            <a:pPr marL="114300" indent="0">
              <a:buNone/>
            </a:pPr>
            <a:r>
              <a:rPr lang="en-US" sz="2800" dirty="0"/>
              <a:t>$password = </a:t>
            </a:r>
            <a:r>
              <a:rPr lang="en-US" sz="2800" b="1" dirty="0">
                <a:solidFill>
                  <a:schemeClr val="tx1"/>
                </a:solidFill>
                <a:latin typeface="Consolas" panose="020B0609020204030204" pitchFamily="49" charset="0"/>
                <a:cs typeface="Consolas" panose="020B0609020204030204" pitchFamily="49" charset="0"/>
              </a:rPr>
              <a:t>password</a:t>
            </a:r>
          </a:p>
        </p:txBody>
      </p:sp>
      <p:pic>
        <p:nvPicPr>
          <p:cNvPr id="5" name="Picture 4">
            <a:extLst>
              <a:ext uri="{FF2B5EF4-FFF2-40B4-BE49-F238E27FC236}">
                <a16:creationId xmlns:a16="http://schemas.microsoft.com/office/drawing/2014/main" id="{886B09DB-3409-DA4F-B2C7-1A54176E177B}"/>
              </a:ext>
            </a:extLst>
          </p:cNvPr>
          <p:cNvPicPr>
            <a:picLocks noChangeAspect="1"/>
          </p:cNvPicPr>
          <p:nvPr/>
        </p:nvPicPr>
        <p:blipFill>
          <a:blip r:embed="rId2"/>
          <a:stretch>
            <a:fillRect/>
          </a:stretch>
        </p:blipFill>
        <p:spPr>
          <a:xfrm>
            <a:off x="4572000" y="274638"/>
            <a:ext cx="3863340" cy="1888744"/>
          </a:xfrm>
          <a:prstGeom prst="rect">
            <a:avLst/>
          </a:prstGeom>
        </p:spPr>
      </p:pic>
    </p:spTree>
    <p:extLst>
      <p:ext uri="{BB962C8B-B14F-4D97-AF65-F5344CB8AC3E}">
        <p14:creationId xmlns:p14="http://schemas.microsoft.com/office/powerpoint/2010/main" val="3654374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855689-6CDC-1A4B-A61F-ED0099DF811B}"/>
              </a:ext>
            </a:extLst>
          </p:cNvPr>
          <p:cNvSpPr>
            <a:spLocks noGrp="1"/>
          </p:cNvSpPr>
          <p:nvPr>
            <p:ph type="title"/>
          </p:nvPr>
        </p:nvSpPr>
        <p:spPr/>
        <p:txBody>
          <a:bodyPr/>
          <a:lstStyle/>
          <a:p>
            <a:r>
              <a:rPr lang="en-US" dirty="0"/>
              <a:t>SQL Injection</a:t>
            </a:r>
          </a:p>
        </p:txBody>
      </p:sp>
      <p:sp>
        <p:nvSpPr>
          <p:cNvPr id="2" name="Content Placeholder 1">
            <a:extLst>
              <a:ext uri="{FF2B5EF4-FFF2-40B4-BE49-F238E27FC236}">
                <a16:creationId xmlns:a16="http://schemas.microsoft.com/office/drawing/2014/main" id="{76B9FE6B-3880-EC4E-B736-67BCEB999D81}"/>
              </a:ext>
            </a:extLst>
          </p:cNvPr>
          <p:cNvSpPr>
            <a:spLocks noGrp="1"/>
          </p:cNvSpPr>
          <p:nvPr>
            <p:ph idx="1"/>
          </p:nvPr>
        </p:nvSpPr>
        <p:spPr/>
        <p:txBody>
          <a:bodyPr/>
          <a:lstStyle/>
          <a:p>
            <a:pPr marL="114300" indent="0">
              <a:buNone/>
            </a:pPr>
            <a:endParaRPr lang="en-US" dirty="0"/>
          </a:p>
          <a:p>
            <a:pPr marL="114300" indent="0">
              <a:buNone/>
            </a:pPr>
            <a:endParaRPr lang="en-US" dirty="0"/>
          </a:p>
          <a:p>
            <a:pPr marL="114300" indent="0">
              <a:buNone/>
            </a:pPr>
            <a:r>
              <a:rPr lang="en-US" sz="2800" dirty="0"/>
              <a:t>$username = </a:t>
            </a:r>
            <a:r>
              <a:rPr lang="en-US" sz="2800" b="1" dirty="0" err="1">
                <a:solidFill>
                  <a:schemeClr val="tx1"/>
                </a:solidFill>
                <a:latin typeface="Consolas" panose="020B0609020204030204" pitchFamily="49" charset="0"/>
                <a:cs typeface="Consolas" panose="020B0609020204030204" pitchFamily="49" charset="0"/>
              </a:rPr>
              <a:t>kevin</a:t>
            </a:r>
            <a:endParaRPr lang="en-US" sz="2800" b="1" dirty="0">
              <a:solidFill>
                <a:schemeClr val="tx1"/>
              </a:solidFill>
              <a:latin typeface="Consolas" panose="020B0609020204030204" pitchFamily="49" charset="0"/>
              <a:cs typeface="Consolas" panose="020B0609020204030204" pitchFamily="49" charset="0"/>
            </a:endParaRPr>
          </a:p>
          <a:p>
            <a:pPr marL="114300" indent="0">
              <a:buNone/>
            </a:pPr>
            <a:r>
              <a:rPr lang="en-US" sz="2800" dirty="0"/>
              <a:t>$password = </a:t>
            </a:r>
            <a:r>
              <a:rPr lang="en-US" sz="2800" b="1" dirty="0">
                <a:solidFill>
                  <a:schemeClr val="tx1"/>
                </a:solidFill>
                <a:latin typeface="Consolas" panose="020B0609020204030204" pitchFamily="49" charset="0"/>
                <a:cs typeface="Consolas" panose="020B0609020204030204" pitchFamily="49" charset="0"/>
              </a:rPr>
              <a:t>password</a:t>
            </a:r>
            <a:endParaRPr lang="en-US" sz="2800" dirty="0"/>
          </a:p>
          <a:p>
            <a:pPr marL="114300" indent="0">
              <a:buNone/>
            </a:pPr>
            <a:r>
              <a:rPr lang="en-US" sz="2800" dirty="0"/>
              <a:t>$result = </a:t>
            </a:r>
            <a:r>
              <a:rPr lang="en-US" sz="2800" dirty="0" err="1"/>
              <a:t>mysql_query</a:t>
            </a:r>
            <a:r>
              <a:rPr lang="en-US" sz="2800" dirty="0"/>
              <a:t>(”SELECT * FROM users WHERE user=‘</a:t>
            </a:r>
            <a:r>
              <a:rPr lang="en-US" sz="2800" b="1" dirty="0" err="1">
                <a:solidFill>
                  <a:schemeClr val="tx1"/>
                </a:solidFill>
                <a:latin typeface="Consolas" panose="020B0609020204030204" pitchFamily="49" charset="0"/>
                <a:cs typeface="Consolas" panose="020B0609020204030204" pitchFamily="49" charset="0"/>
              </a:rPr>
              <a:t>kevin</a:t>
            </a:r>
            <a:r>
              <a:rPr lang="en-US" sz="2800" dirty="0"/>
              <a:t>’ AND pass=‘</a:t>
            </a:r>
            <a:r>
              <a:rPr lang="en-US" sz="2800" b="1" dirty="0">
                <a:solidFill>
                  <a:schemeClr val="tx1"/>
                </a:solidFill>
                <a:latin typeface="Consolas" panose="020B0609020204030204" pitchFamily="49" charset="0"/>
                <a:cs typeface="Consolas" panose="020B0609020204030204" pitchFamily="49" charset="0"/>
              </a:rPr>
              <a:t>password</a:t>
            </a:r>
            <a:r>
              <a:rPr lang="en-US" sz="2800" dirty="0"/>
              <a:t>’ “);</a:t>
            </a:r>
          </a:p>
          <a:p>
            <a:pPr marL="114300" indent="0">
              <a:buNone/>
            </a:pPr>
            <a:endParaRPr lang="en-US" dirty="0"/>
          </a:p>
        </p:txBody>
      </p:sp>
      <p:graphicFrame>
        <p:nvGraphicFramePr>
          <p:cNvPr id="4" name="Table 4">
            <a:extLst>
              <a:ext uri="{FF2B5EF4-FFF2-40B4-BE49-F238E27FC236}">
                <a16:creationId xmlns:a16="http://schemas.microsoft.com/office/drawing/2014/main" id="{9B9641D4-6BCF-F644-BC18-E265CC6D8E89}"/>
              </a:ext>
            </a:extLst>
          </p:cNvPr>
          <p:cNvGraphicFramePr>
            <a:graphicFrameLocks noGrp="1"/>
          </p:cNvGraphicFramePr>
          <p:nvPr/>
        </p:nvGraphicFramePr>
        <p:xfrm>
          <a:off x="514237" y="4860290"/>
          <a:ext cx="6096000" cy="111252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42252625"/>
                    </a:ext>
                  </a:extLst>
                </a:gridCol>
                <a:gridCol w="2032000">
                  <a:extLst>
                    <a:ext uri="{9D8B030D-6E8A-4147-A177-3AD203B41FA5}">
                      <a16:colId xmlns:a16="http://schemas.microsoft.com/office/drawing/2014/main" val="3254081475"/>
                    </a:ext>
                  </a:extLst>
                </a:gridCol>
                <a:gridCol w="2032000">
                  <a:extLst>
                    <a:ext uri="{9D8B030D-6E8A-4147-A177-3AD203B41FA5}">
                      <a16:colId xmlns:a16="http://schemas.microsoft.com/office/drawing/2014/main" val="1070926586"/>
                    </a:ext>
                  </a:extLst>
                </a:gridCol>
              </a:tblGrid>
              <a:tr h="370840">
                <a:tc>
                  <a:txBody>
                    <a:bodyPr/>
                    <a:lstStyle/>
                    <a:p>
                      <a:r>
                        <a:rPr lang="en-US" dirty="0"/>
                        <a:t>User ID</a:t>
                      </a:r>
                    </a:p>
                  </a:txBody>
                  <a:tcPr/>
                </a:tc>
                <a:tc>
                  <a:txBody>
                    <a:bodyPr/>
                    <a:lstStyle/>
                    <a:p>
                      <a:r>
                        <a:rPr lang="en-US" dirty="0"/>
                        <a:t>User</a:t>
                      </a:r>
                    </a:p>
                  </a:txBody>
                  <a:tcPr/>
                </a:tc>
                <a:tc>
                  <a:txBody>
                    <a:bodyPr/>
                    <a:lstStyle/>
                    <a:p>
                      <a:r>
                        <a:rPr lang="en-US" dirty="0"/>
                        <a:t>Pass</a:t>
                      </a:r>
                    </a:p>
                  </a:txBody>
                  <a:tcPr/>
                </a:tc>
                <a:extLst>
                  <a:ext uri="{0D108BD9-81ED-4DB2-BD59-A6C34878D82A}">
                    <a16:rowId xmlns:a16="http://schemas.microsoft.com/office/drawing/2014/main" val="2075760548"/>
                  </a:ext>
                </a:extLst>
              </a:tr>
              <a:tr h="370840">
                <a:tc>
                  <a:txBody>
                    <a:bodyPr/>
                    <a:lstStyle/>
                    <a:p>
                      <a:r>
                        <a:rPr lang="en-US" dirty="0"/>
                        <a:t>1</a:t>
                      </a:r>
                    </a:p>
                  </a:txBody>
                  <a:tcPr/>
                </a:tc>
                <a:tc>
                  <a:txBody>
                    <a:bodyPr/>
                    <a:lstStyle/>
                    <a:p>
                      <a:r>
                        <a:rPr lang="en-US" b="1" dirty="0" err="1"/>
                        <a:t>kevin</a:t>
                      </a:r>
                      <a:endParaRPr lang="en-US" b="1" dirty="0"/>
                    </a:p>
                  </a:txBody>
                  <a:tcPr/>
                </a:tc>
                <a:tc>
                  <a:txBody>
                    <a:bodyPr/>
                    <a:lstStyle/>
                    <a:p>
                      <a:r>
                        <a:rPr lang="en-US" b="1" dirty="0"/>
                        <a:t>password</a:t>
                      </a:r>
                    </a:p>
                  </a:txBody>
                  <a:tcPr/>
                </a:tc>
                <a:extLst>
                  <a:ext uri="{0D108BD9-81ED-4DB2-BD59-A6C34878D82A}">
                    <a16:rowId xmlns:a16="http://schemas.microsoft.com/office/drawing/2014/main" val="229394531"/>
                  </a:ext>
                </a:extLst>
              </a:tr>
              <a:tr h="370840">
                <a:tc>
                  <a:txBody>
                    <a:bodyPr/>
                    <a:lstStyle/>
                    <a:p>
                      <a:r>
                        <a:rPr lang="en-US" dirty="0"/>
                        <a:t>2</a:t>
                      </a:r>
                    </a:p>
                  </a:txBody>
                  <a:tcPr/>
                </a:tc>
                <a:tc>
                  <a:txBody>
                    <a:bodyPr/>
                    <a:lstStyle/>
                    <a:p>
                      <a:r>
                        <a:rPr lang="en-US" dirty="0" err="1"/>
                        <a:t>notkevin</a:t>
                      </a:r>
                      <a:endParaRPr lang="en-US" dirty="0"/>
                    </a:p>
                  </a:txBody>
                  <a:tcPr/>
                </a:tc>
                <a:tc>
                  <a:txBody>
                    <a:bodyPr/>
                    <a:lstStyle/>
                    <a:p>
                      <a:r>
                        <a:rPr lang="en-US" dirty="0"/>
                        <a:t>123456</a:t>
                      </a:r>
                    </a:p>
                  </a:txBody>
                  <a:tcPr/>
                </a:tc>
                <a:extLst>
                  <a:ext uri="{0D108BD9-81ED-4DB2-BD59-A6C34878D82A}">
                    <a16:rowId xmlns:a16="http://schemas.microsoft.com/office/drawing/2014/main" val="312149377"/>
                  </a:ext>
                </a:extLst>
              </a:tr>
            </a:tbl>
          </a:graphicData>
        </a:graphic>
      </p:graphicFrame>
      <p:sp>
        <p:nvSpPr>
          <p:cNvPr id="5" name="TextBox 4">
            <a:extLst>
              <a:ext uri="{FF2B5EF4-FFF2-40B4-BE49-F238E27FC236}">
                <a16:creationId xmlns:a16="http://schemas.microsoft.com/office/drawing/2014/main" id="{FFDD344E-3982-5247-BEF9-C23666A1EE60}"/>
              </a:ext>
            </a:extLst>
          </p:cNvPr>
          <p:cNvSpPr txBox="1"/>
          <p:nvPr/>
        </p:nvSpPr>
        <p:spPr>
          <a:xfrm>
            <a:off x="6667274" y="5183295"/>
            <a:ext cx="1223010" cy="923330"/>
          </a:xfrm>
          <a:prstGeom prst="rect">
            <a:avLst/>
          </a:prstGeom>
          <a:noFill/>
        </p:spPr>
        <p:txBody>
          <a:bodyPr wrap="square" rtlCol="0">
            <a:spAutoFit/>
          </a:bodyPr>
          <a:lstStyle/>
          <a:p>
            <a:r>
              <a:rPr lang="en-US" sz="3600" dirty="0"/>
              <a:t>✅</a:t>
            </a:r>
          </a:p>
          <a:p>
            <a:endParaRPr lang="en-US" dirty="0"/>
          </a:p>
        </p:txBody>
      </p:sp>
      <p:pic>
        <p:nvPicPr>
          <p:cNvPr id="6" name="Picture 5">
            <a:extLst>
              <a:ext uri="{FF2B5EF4-FFF2-40B4-BE49-F238E27FC236}">
                <a16:creationId xmlns:a16="http://schemas.microsoft.com/office/drawing/2014/main" id="{A4AC52CB-9DE7-7048-905A-A1FEA9426C3A}"/>
              </a:ext>
            </a:extLst>
          </p:cNvPr>
          <p:cNvPicPr>
            <a:picLocks noChangeAspect="1"/>
          </p:cNvPicPr>
          <p:nvPr/>
        </p:nvPicPr>
        <p:blipFill>
          <a:blip r:embed="rId2"/>
          <a:stretch>
            <a:fillRect/>
          </a:stretch>
        </p:blipFill>
        <p:spPr>
          <a:xfrm>
            <a:off x="4572000" y="274638"/>
            <a:ext cx="3863340" cy="1888744"/>
          </a:xfrm>
          <a:prstGeom prst="rect">
            <a:avLst/>
          </a:prstGeom>
        </p:spPr>
      </p:pic>
    </p:spTree>
    <p:extLst>
      <p:ext uri="{BB962C8B-B14F-4D97-AF65-F5344CB8AC3E}">
        <p14:creationId xmlns:p14="http://schemas.microsoft.com/office/powerpoint/2010/main" val="2343752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42959-599B-6F47-BE3E-59247C365EE4}"/>
              </a:ext>
            </a:extLst>
          </p:cNvPr>
          <p:cNvSpPr>
            <a:spLocks noGrp="1"/>
          </p:cNvSpPr>
          <p:nvPr>
            <p:ph type="title"/>
          </p:nvPr>
        </p:nvSpPr>
        <p:spPr/>
        <p:txBody>
          <a:bodyPr/>
          <a:lstStyle/>
          <a:p>
            <a:r>
              <a:rPr lang="en-US" dirty="0"/>
              <a:t>SQL Injection</a:t>
            </a:r>
          </a:p>
        </p:txBody>
      </p:sp>
      <p:sp>
        <p:nvSpPr>
          <p:cNvPr id="2" name="Content Placeholder 1">
            <a:extLst>
              <a:ext uri="{FF2B5EF4-FFF2-40B4-BE49-F238E27FC236}">
                <a16:creationId xmlns:a16="http://schemas.microsoft.com/office/drawing/2014/main" id="{7501437A-D3A2-7F40-A210-915FEC6CDE0D}"/>
              </a:ext>
            </a:extLst>
          </p:cNvPr>
          <p:cNvSpPr>
            <a:spLocks noGrp="1"/>
          </p:cNvSpPr>
          <p:nvPr>
            <p:ph idx="1"/>
          </p:nvPr>
        </p:nvSpPr>
        <p:spPr/>
        <p:txBody>
          <a:bodyPr>
            <a:normAutofit/>
          </a:bodyPr>
          <a:lstStyle/>
          <a:p>
            <a:pPr marL="114300" indent="0">
              <a:buNone/>
            </a:pPr>
            <a:endParaRPr lang="en-US" sz="2800" dirty="0"/>
          </a:p>
          <a:p>
            <a:pPr marL="114300" indent="0">
              <a:buNone/>
            </a:pPr>
            <a:r>
              <a:rPr lang="en-US" sz="2800" dirty="0"/>
              <a:t>Note: </a:t>
            </a:r>
            <a:r>
              <a:rPr lang="en-US" sz="2800" b="1" dirty="0">
                <a:solidFill>
                  <a:schemeClr val="tx1"/>
                </a:solidFill>
                <a:latin typeface="Consolas" panose="020B0609020204030204" pitchFamily="49" charset="0"/>
                <a:cs typeface="Consolas" panose="020B0609020204030204" pitchFamily="49" charset="0"/>
              </a:rPr>
              <a:t>--</a:t>
            </a:r>
            <a:r>
              <a:rPr lang="en-US" sz="2800" dirty="0"/>
              <a:t> in SQL is a comment</a:t>
            </a:r>
          </a:p>
          <a:p>
            <a:pPr marL="114300" indent="0">
              <a:buNone/>
            </a:pPr>
            <a:endParaRPr lang="en-US" sz="2800" dirty="0"/>
          </a:p>
          <a:p>
            <a:pPr marL="114300" indent="0">
              <a:buNone/>
            </a:pPr>
            <a:r>
              <a:rPr lang="en-US" sz="2800" dirty="0"/>
              <a:t>Code: $result = </a:t>
            </a:r>
            <a:r>
              <a:rPr lang="en-US" sz="2800" dirty="0" err="1"/>
              <a:t>mysql_query</a:t>
            </a:r>
            <a:r>
              <a:rPr lang="en-US" sz="2800" dirty="0"/>
              <a:t>(”SELECT * FROM users WHERE user=‘$username’ AND pass=‘$password’ ; “);</a:t>
            </a:r>
          </a:p>
          <a:p>
            <a:pPr marL="114300" indent="0">
              <a:buNone/>
            </a:pPr>
            <a:endParaRPr lang="en-US" sz="2800" dirty="0"/>
          </a:p>
          <a:p>
            <a:pPr marL="114300" indent="0">
              <a:buNone/>
            </a:pPr>
            <a:r>
              <a:rPr lang="en-US" sz="2800" dirty="0"/>
              <a:t>$username = </a:t>
            </a:r>
            <a:r>
              <a:rPr lang="en-US" sz="2800" b="1" dirty="0" err="1">
                <a:solidFill>
                  <a:schemeClr val="tx1"/>
                </a:solidFill>
                <a:latin typeface="Consolas" panose="020B0609020204030204" pitchFamily="49" charset="0"/>
                <a:cs typeface="Consolas" panose="020B0609020204030204" pitchFamily="49" charset="0"/>
              </a:rPr>
              <a:t>kevin</a:t>
            </a:r>
            <a:r>
              <a:rPr lang="en-US" sz="2800" b="1" dirty="0">
                <a:solidFill>
                  <a:schemeClr val="tx1"/>
                </a:solidFill>
                <a:latin typeface="Consolas" panose="020B0609020204030204" pitchFamily="49" charset="0"/>
                <a:cs typeface="Consolas" panose="020B0609020204030204" pitchFamily="49" charset="0"/>
              </a:rPr>
              <a:t>’ OR 1=1); --</a:t>
            </a:r>
          </a:p>
          <a:p>
            <a:pPr marL="114300" indent="0">
              <a:buNone/>
            </a:pPr>
            <a:r>
              <a:rPr lang="en-US" sz="2800" dirty="0"/>
              <a:t>$password = </a:t>
            </a:r>
            <a:r>
              <a:rPr lang="en-US" sz="2800" b="1" dirty="0">
                <a:solidFill>
                  <a:schemeClr val="tx1"/>
                </a:solidFill>
                <a:latin typeface="Consolas" panose="020B0609020204030204" pitchFamily="49" charset="0"/>
                <a:cs typeface="Consolas" panose="020B0609020204030204" pitchFamily="49" charset="0"/>
              </a:rPr>
              <a:t>password</a:t>
            </a:r>
            <a:r>
              <a:rPr lang="en-US" sz="2800" dirty="0"/>
              <a:t> (this won’t be processed!)</a:t>
            </a:r>
          </a:p>
          <a:p>
            <a:endParaRPr lang="en-US" dirty="0"/>
          </a:p>
        </p:txBody>
      </p:sp>
      <p:pic>
        <p:nvPicPr>
          <p:cNvPr id="4" name="Picture 3">
            <a:extLst>
              <a:ext uri="{FF2B5EF4-FFF2-40B4-BE49-F238E27FC236}">
                <a16:creationId xmlns:a16="http://schemas.microsoft.com/office/drawing/2014/main" id="{692D486F-6944-134B-B3C7-17D839E247FD}"/>
              </a:ext>
            </a:extLst>
          </p:cNvPr>
          <p:cNvPicPr>
            <a:picLocks noChangeAspect="1"/>
          </p:cNvPicPr>
          <p:nvPr/>
        </p:nvPicPr>
        <p:blipFill>
          <a:blip r:embed="rId2"/>
          <a:stretch>
            <a:fillRect/>
          </a:stretch>
        </p:blipFill>
        <p:spPr>
          <a:xfrm>
            <a:off x="4572000" y="274638"/>
            <a:ext cx="3863340" cy="1888744"/>
          </a:xfrm>
          <a:prstGeom prst="rect">
            <a:avLst/>
          </a:prstGeom>
        </p:spPr>
      </p:pic>
    </p:spTree>
    <p:extLst>
      <p:ext uri="{BB962C8B-B14F-4D97-AF65-F5344CB8AC3E}">
        <p14:creationId xmlns:p14="http://schemas.microsoft.com/office/powerpoint/2010/main" val="3448587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855689-6CDC-1A4B-A61F-ED0099DF811B}"/>
              </a:ext>
            </a:extLst>
          </p:cNvPr>
          <p:cNvSpPr>
            <a:spLocks noGrp="1"/>
          </p:cNvSpPr>
          <p:nvPr>
            <p:ph type="title"/>
          </p:nvPr>
        </p:nvSpPr>
        <p:spPr/>
        <p:txBody>
          <a:bodyPr/>
          <a:lstStyle/>
          <a:p>
            <a:r>
              <a:rPr lang="en-US" dirty="0"/>
              <a:t>SQL Injection</a:t>
            </a:r>
          </a:p>
        </p:txBody>
      </p:sp>
      <p:sp>
        <p:nvSpPr>
          <p:cNvPr id="2" name="Content Placeholder 1">
            <a:extLst>
              <a:ext uri="{FF2B5EF4-FFF2-40B4-BE49-F238E27FC236}">
                <a16:creationId xmlns:a16="http://schemas.microsoft.com/office/drawing/2014/main" id="{76B9FE6B-3880-EC4E-B736-67BCEB999D81}"/>
              </a:ext>
            </a:extLst>
          </p:cNvPr>
          <p:cNvSpPr>
            <a:spLocks noGrp="1"/>
          </p:cNvSpPr>
          <p:nvPr>
            <p:ph idx="1"/>
          </p:nvPr>
        </p:nvSpPr>
        <p:spPr/>
        <p:txBody>
          <a:bodyPr>
            <a:normAutofit/>
          </a:bodyPr>
          <a:lstStyle/>
          <a:p>
            <a:pPr marL="114300" indent="0">
              <a:buNone/>
            </a:pPr>
            <a:endParaRPr lang="en-US" sz="2800" dirty="0"/>
          </a:p>
          <a:p>
            <a:pPr marL="114300" indent="0">
              <a:buNone/>
            </a:pPr>
            <a:endParaRPr lang="en-US" sz="2800" dirty="0"/>
          </a:p>
          <a:p>
            <a:pPr marL="114300" indent="0">
              <a:buNone/>
            </a:pPr>
            <a:r>
              <a:rPr lang="en-US" sz="2800" dirty="0"/>
              <a:t>$username = </a:t>
            </a:r>
            <a:r>
              <a:rPr lang="en-US" sz="2800" b="1" dirty="0" err="1">
                <a:solidFill>
                  <a:schemeClr val="tx1"/>
                </a:solidFill>
                <a:latin typeface="Consolas" panose="020B0609020204030204" pitchFamily="49" charset="0"/>
                <a:cs typeface="Consolas" panose="020B0609020204030204" pitchFamily="49" charset="0"/>
              </a:rPr>
              <a:t>kevin</a:t>
            </a:r>
            <a:r>
              <a:rPr lang="en-US" sz="2800" b="1" dirty="0">
                <a:solidFill>
                  <a:schemeClr val="tx1"/>
                </a:solidFill>
                <a:latin typeface="Consolas" panose="020B0609020204030204" pitchFamily="49" charset="0"/>
                <a:cs typeface="Consolas" panose="020B0609020204030204" pitchFamily="49" charset="0"/>
              </a:rPr>
              <a:t>’ OR 1=1); --</a:t>
            </a:r>
          </a:p>
          <a:p>
            <a:pPr marL="114300" indent="0">
              <a:buNone/>
            </a:pPr>
            <a:r>
              <a:rPr lang="en-US" sz="2800" dirty="0"/>
              <a:t>$password = </a:t>
            </a:r>
            <a:r>
              <a:rPr lang="en-US" sz="2800" b="1" dirty="0">
                <a:solidFill>
                  <a:schemeClr val="tx1"/>
                </a:solidFill>
                <a:latin typeface="Consolas" panose="020B0609020204030204" pitchFamily="49" charset="0"/>
                <a:cs typeface="Consolas" panose="020B0609020204030204" pitchFamily="49" charset="0"/>
              </a:rPr>
              <a:t>password</a:t>
            </a:r>
          </a:p>
          <a:p>
            <a:pPr marL="114300" indent="0">
              <a:buNone/>
            </a:pPr>
            <a:endParaRPr lang="en-US" sz="2800" b="1" dirty="0">
              <a:solidFill>
                <a:schemeClr val="tx1"/>
              </a:solidFill>
              <a:latin typeface="Consolas" panose="020B0609020204030204" pitchFamily="49" charset="0"/>
              <a:cs typeface="Consolas" panose="020B0609020204030204" pitchFamily="49" charset="0"/>
            </a:endParaRPr>
          </a:p>
          <a:p>
            <a:pPr marL="114300" indent="0">
              <a:buNone/>
            </a:pPr>
            <a:r>
              <a:rPr lang="en-US" sz="2800" dirty="0"/>
              <a:t>Code: $result = </a:t>
            </a:r>
            <a:r>
              <a:rPr lang="en-US" sz="2800" dirty="0" err="1"/>
              <a:t>mysql_query</a:t>
            </a:r>
            <a:r>
              <a:rPr lang="en-US" sz="2800" dirty="0"/>
              <a:t>(”SELECT * FROM users WHERE user=‘</a:t>
            </a:r>
            <a:r>
              <a:rPr lang="en-US" sz="2800" b="1" dirty="0" err="1">
                <a:solidFill>
                  <a:schemeClr val="tx1"/>
                </a:solidFill>
                <a:latin typeface="Consolas" panose="020B0609020204030204" pitchFamily="49" charset="0"/>
                <a:cs typeface="Consolas" panose="020B0609020204030204" pitchFamily="49" charset="0"/>
              </a:rPr>
              <a:t>kevin</a:t>
            </a:r>
            <a:r>
              <a:rPr lang="en-US" sz="2800" b="1" dirty="0">
                <a:solidFill>
                  <a:schemeClr val="tx1"/>
                </a:solidFill>
                <a:latin typeface="Consolas" panose="020B0609020204030204" pitchFamily="49" charset="0"/>
                <a:cs typeface="Consolas" panose="020B0609020204030204" pitchFamily="49" charset="0"/>
              </a:rPr>
              <a:t>’ OR 1=1); --</a:t>
            </a:r>
            <a:r>
              <a:rPr lang="en-US" sz="2800" dirty="0">
                <a:solidFill>
                  <a:srgbClr val="0070C0"/>
                </a:solidFill>
                <a:latin typeface="Comic Sans MS" panose="030F0902030302020204" pitchFamily="66" charset="0"/>
              </a:rPr>
              <a:t>’ AND pass=‘</a:t>
            </a:r>
            <a:r>
              <a:rPr lang="en-US" sz="2800" dirty="0">
                <a:solidFill>
                  <a:srgbClr val="0070C0"/>
                </a:solidFill>
                <a:latin typeface="Comic Sans MS" panose="030F0902030302020204" pitchFamily="66" charset="0"/>
                <a:cs typeface="Consolas" panose="020B0609020204030204" pitchFamily="49" charset="0"/>
              </a:rPr>
              <a:t>password</a:t>
            </a:r>
            <a:r>
              <a:rPr lang="en-US" sz="2800" dirty="0">
                <a:solidFill>
                  <a:srgbClr val="0070C0"/>
                </a:solidFill>
                <a:latin typeface="Comic Sans MS" panose="030F0902030302020204" pitchFamily="66" charset="0"/>
              </a:rPr>
              <a:t>’ ;</a:t>
            </a:r>
            <a:r>
              <a:rPr lang="en-US" sz="2800" dirty="0"/>
              <a:t> “);</a:t>
            </a:r>
            <a:endParaRPr lang="en-US" sz="2800" dirty="0">
              <a:solidFill>
                <a:srgbClr val="0070C0"/>
              </a:solidFill>
              <a:latin typeface="Comic Sans MS" panose="030F0902030302020204" pitchFamily="66" charset="0"/>
            </a:endParaRPr>
          </a:p>
          <a:p>
            <a:pPr marL="114300" indent="0">
              <a:buNone/>
            </a:pPr>
            <a:endParaRPr lang="en-US" sz="2800" b="1" dirty="0">
              <a:solidFill>
                <a:schemeClr val="tx1"/>
              </a:solidFill>
              <a:latin typeface="Consolas" panose="020B0609020204030204" pitchFamily="49" charset="0"/>
              <a:cs typeface="Consolas" panose="020B0609020204030204" pitchFamily="49" charset="0"/>
            </a:endParaRPr>
          </a:p>
          <a:p>
            <a:pPr marL="114300" indent="0">
              <a:buNone/>
            </a:pPr>
            <a:endParaRPr lang="en-US" sz="2800" dirty="0"/>
          </a:p>
          <a:p>
            <a:pPr marL="114300" indent="0">
              <a:buNone/>
            </a:pPr>
            <a:endParaRPr lang="en-US" sz="2800" dirty="0"/>
          </a:p>
        </p:txBody>
      </p:sp>
      <p:sp>
        <p:nvSpPr>
          <p:cNvPr id="5" name="TextBox 4">
            <a:extLst>
              <a:ext uri="{FF2B5EF4-FFF2-40B4-BE49-F238E27FC236}">
                <a16:creationId xmlns:a16="http://schemas.microsoft.com/office/drawing/2014/main" id="{FFDD344E-3982-5247-BEF9-C23666A1EE60}"/>
              </a:ext>
            </a:extLst>
          </p:cNvPr>
          <p:cNvSpPr txBox="1"/>
          <p:nvPr/>
        </p:nvSpPr>
        <p:spPr>
          <a:xfrm>
            <a:off x="6667274" y="5097426"/>
            <a:ext cx="1223010" cy="923330"/>
          </a:xfrm>
          <a:prstGeom prst="rect">
            <a:avLst/>
          </a:prstGeom>
          <a:noFill/>
        </p:spPr>
        <p:txBody>
          <a:bodyPr wrap="square" rtlCol="0">
            <a:spAutoFit/>
          </a:bodyPr>
          <a:lstStyle/>
          <a:p>
            <a:endParaRPr lang="en-US" sz="3600" dirty="0"/>
          </a:p>
          <a:p>
            <a:endParaRPr lang="en-US" dirty="0"/>
          </a:p>
        </p:txBody>
      </p:sp>
      <p:pic>
        <p:nvPicPr>
          <p:cNvPr id="6" name="Picture 5">
            <a:extLst>
              <a:ext uri="{FF2B5EF4-FFF2-40B4-BE49-F238E27FC236}">
                <a16:creationId xmlns:a16="http://schemas.microsoft.com/office/drawing/2014/main" id="{A4AC52CB-9DE7-7048-905A-A1FEA9426C3A}"/>
              </a:ext>
            </a:extLst>
          </p:cNvPr>
          <p:cNvPicPr>
            <a:picLocks noChangeAspect="1"/>
          </p:cNvPicPr>
          <p:nvPr/>
        </p:nvPicPr>
        <p:blipFill>
          <a:blip r:embed="rId2"/>
          <a:stretch>
            <a:fillRect/>
          </a:stretch>
        </p:blipFill>
        <p:spPr>
          <a:xfrm>
            <a:off x="4572000" y="274638"/>
            <a:ext cx="3863340" cy="1888744"/>
          </a:xfrm>
          <a:prstGeom prst="rect">
            <a:avLst/>
          </a:prstGeom>
        </p:spPr>
      </p:pic>
    </p:spTree>
    <p:extLst>
      <p:ext uri="{BB962C8B-B14F-4D97-AF65-F5344CB8AC3E}">
        <p14:creationId xmlns:p14="http://schemas.microsoft.com/office/powerpoint/2010/main" val="226681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gophish</a:t>
            </a:r>
            <a:endParaRPr lang="en-US" dirty="0"/>
          </a:p>
        </p:txBody>
      </p:sp>
      <p:sp>
        <p:nvSpPr>
          <p:cNvPr id="3" name="Content Placeholder 2"/>
          <p:cNvSpPr>
            <a:spLocks noGrp="1"/>
          </p:cNvSpPr>
          <p:nvPr>
            <p:ph idx="1"/>
          </p:nvPr>
        </p:nvSpPr>
        <p:spPr/>
        <p:txBody>
          <a:bodyPr/>
          <a:lstStyle/>
          <a:p>
            <a:r>
              <a:rPr lang="en-US" dirty="0"/>
              <a:t>Open source phishing framework</a:t>
            </a:r>
          </a:p>
          <a:p>
            <a:r>
              <a:rPr lang="en-US" dirty="0">
                <a:hlinkClick r:id="rId2"/>
              </a:rPr>
              <a:t>https://getgophish.com/</a:t>
            </a:r>
            <a:endParaRPr lang="en-US" dirty="0"/>
          </a:p>
          <a:p>
            <a:r>
              <a:rPr lang="en-US" dirty="0"/>
              <a:t>Written in Go (of course)</a:t>
            </a:r>
          </a:p>
        </p:txBody>
      </p:sp>
    </p:spTree>
    <p:extLst>
      <p:ext uri="{BB962C8B-B14F-4D97-AF65-F5344CB8AC3E}">
        <p14:creationId xmlns:p14="http://schemas.microsoft.com/office/powerpoint/2010/main" val="2154842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F4A7C5-208F-3748-97E6-3313E3943BD7}"/>
              </a:ext>
            </a:extLst>
          </p:cNvPr>
          <p:cNvSpPr>
            <a:spLocks noGrp="1"/>
          </p:cNvSpPr>
          <p:nvPr>
            <p:ph type="title"/>
          </p:nvPr>
        </p:nvSpPr>
        <p:spPr/>
        <p:txBody>
          <a:bodyPr/>
          <a:lstStyle/>
          <a:p>
            <a:r>
              <a:rPr lang="en-US" dirty="0"/>
              <a:t>SQL injection</a:t>
            </a:r>
          </a:p>
        </p:txBody>
      </p:sp>
      <p:sp>
        <p:nvSpPr>
          <p:cNvPr id="2" name="Content Placeholder 1">
            <a:extLst>
              <a:ext uri="{FF2B5EF4-FFF2-40B4-BE49-F238E27FC236}">
                <a16:creationId xmlns:a16="http://schemas.microsoft.com/office/drawing/2014/main" id="{2F09DF64-F5C6-FD40-ADFE-8264589EC6D8}"/>
              </a:ext>
            </a:extLst>
          </p:cNvPr>
          <p:cNvSpPr>
            <a:spLocks noGrp="1"/>
          </p:cNvSpPr>
          <p:nvPr>
            <p:ph idx="1"/>
          </p:nvPr>
        </p:nvSpPr>
        <p:spPr/>
        <p:txBody>
          <a:bodyPr>
            <a:normAutofit/>
          </a:bodyPr>
          <a:lstStyle/>
          <a:p>
            <a:r>
              <a:rPr lang="en-US" sz="3200" dirty="0">
                <a:solidFill>
                  <a:schemeClr val="tx1"/>
                </a:solidFill>
                <a:latin typeface="Consolas" panose="020B0609020204030204" pitchFamily="49" charset="0"/>
                <a:cs typeface="Consolas" panose="020B0609020204030204" pitchFamily="49" charset="0"/>
              </a:rPr>
              <a:t>1=1</a:t>
            </a:r>
            <a:r>
              <a:rPr lang="en-US" sz="3200" dirty="0"/>
              <a:t> -- this is always true</a:t>
            </a:r>
          </a:p>
          <a:p>
            <a:r>
              <a:rPr lang="en-US" sz="3200" dirty="0">
                <a:solidFill>
                  <a:schemeClr val="tx1"/>
                </a:solidFill>
                <a:latin typeface="Consolas" panose="020B0609020204030204" pitchFamily="49" charset="0"/>
                <a:cs typeface="Consolas" panose="020B0609020204030204" pitchFamily="49" charset="0"/>
              </a:rPr>
              <a:t>1=0 </a:t>
            </a:r>
            <a:r>
              <a:rPr lang="en-US" sz="3200" dirty="0"/>
              <a:t>-- this is always false</a:t>
            </a:r>
          </a:p>
          <a:p>
            <a:endParaRPr lang="en-US" sz="3200" dirty="0"/>
          </a:p>
          <a:p>
            <a:r>
              <a:rPr lang="en-US" sz="3200" dirty="0"/>
              <a:t>Helpful when trying to compare responses between a successful and unsuccessful SQL injection query attempt</a:t>
            </a:r>
          </a:p>
        </p:txBody>
      </p:sp>
    </p:spTree>
    <p:extLst>
      <p:ext uri="{BB962C8B-B14F-4D97-AF65-F5344CB8AC3E}">
        <p14:creationId xmlns:p14="http://schemas.microsoft.com/office/powerpoint/2010/main" val="3073062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13B8C6-2819-EA48-AFE1-F67F7EFCE424}"/>
              </a:ext>
            </a:extLst>
          </p:cNvPr>
          <p:cNvSpPr>
            <a:spLocks noGrp="1"/>
          </p:cNvSpPr>
          <p:nvPr>
            <p:ph type="title"/>
          </p:nvPr>
        </p:nvSpPr>
        <p:spPr/>
        <p:txBody>
          <a:bodyPr/>
          <a:lstStyle/>
          <a:p>
            <a:r>
              <a:rPr lang="en-US" dirty="0"/>
              <a:t>Blind based</a:t>
            </a:r>
          </a:p>
        </p:txBody>
      </p:sp>
      <p:sp>
        <p:nvSpPr>
          <p:cNvPr id="2" name="Content Placeholder 1">
            <a:extLst>
              <a:ext uri="{FF2B5EF4-FFF2-40B4-BE49-F238E27FC236}">
                <a16:creationId xmlns:a16="http://schemas.microsoft.com/office/drawing/2014/main" id="{F54786E8-BAC8-FE48-A630-3B7EAB7D5D73}"/>
              </a:ext>
            </a:extLst>
          </p:cNvPr>
          <p:cNvSpPr>
            <a:spLocks noGrp="1"/>
          </p:cNvSpPr>
          <p:nvPr>
            <p:ph idx="1"/>
          </p:nvPr>
        </p:nvSpPr>
        <p:spPr/>
        <p:txBody>
          <a:bodyPr>
            <a:normAutofit/>
          </a:bodyPr>
          <a:lstStyle/>
          <a:p>
            <a:pPr marL="114300" indent="0">
              <a:buNone/>
            </a:pPr>
            <a:r>
              <a:rPr lang="en-US" dirty="0"/>
              <a:t>True </a:t>
            </a:r>
          </a:p>
          <a:p>
            <a:pPr marL="114300" indent="0">
              <a:buNone/>
            </a:pPr>
            <a:r>
              <a:rPr lang="en-US" dirty="0"/>
              <a:t>(there)</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False </a:t>
            </a:r>
          </a:p>
          <a:p>
            <a:pPr marL="114300" indent="0">
              <a:buNone/>
            </a:pPr>
            <a:r>
              <a:rPr lang="en-US" dirty="0"/>
              <a:t>(not there)</a:t>
            </a:r>
          </a:p>
        </p:txBody>
      </p:sp>
      <p:pic>
        <p:nvPicPr>
          <p:cNvPr id="5" name="Picture 4">
            <a:extLst>
              <a:ext uri="{FF2B5EF4-FFF2-40B4-BE49-F238E27FC236}">
                <a16:creationId xmlns:a16="http://schemas.microsoft.com/office/drawing/2014/main" id="{F66D2568-F7FE-B44E-9EB4-4C380357D005}"/>
              </a:ext>
            </a:extLst>
          </p:cNvPr>
          <p:cNvPicPr>
            <a:picLocks noChangeAspect="1"/>
          </p:cNvPicPr>
          <p:nvPr/>
        </p:nvPicPr>
        <p:blipFill>
          <a:blip r:embed="rId2"/>
          <a:stretch>
            <a:fillRect/>
          </a:stretch>
        </p:blipFill>
        <p:spPr>
          <a:xfrm>
            <a:off x="3481296" y="1408238"/>
            <a:ext cx="5091430" cy="2540992"/>
          </a:xfrm>
          <a:prstGeom prst="rect">
            <a:avLst/>
          </a:prstGeom>
        </p:spPr>
      </p:pic>
      <p:pic>
        <p:nvPicPr>
          <p:cNvPr id="7" name="Picture 6">
            <a:extLst>
              <a:ext uri="{FF2B5EF4-FFF2-40B4-BE49-F238E27FC236}">
                <a16:creationId xmlns:a16="http://schemas.microsoft.com/office/drawing/2014/main" id="{1A776549-6F28-3246-B4FA-11CA1F05B366}"/>
              </a:ext>
            </a:extLst>
          </p:cNvPr>
          <p:cNvPicPr>
            <a:picLocks noChangeAspect="1"/>
          </p:cNvPicPr>
          <p:nvPr/>
        </p:nvPicPr>
        <p:blipFill>
          <a:blip r:embed="rId3"/>
          <a:stretch>
            <a:fillRect/>
          </a:stretch>
        </p:blipFill>
        <p:spPr>
          <a:xfrm>
            <a:off x="2943451" y="4300662"/>
            <a:ext cx="5629275" cy="2315027"/>
          </a:xfrm>
          <a:prstGeom prst="rect">
            <a:avLst/>
          </a:prstGeom>
        </p:spPr>
      </p:pic>
    </p:spTree>
    <p:extLst>
      <p:ext uri="{BB962C8B-B14F-4D97-AF65-F5344CB8AC3E}">
        <p14:creationId xmlns:p14="http://schemas.microsoft.com/office/powerpoint/2010/main" val="161665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A12F7A-EABB-4C4D-AF57-8BD1E142D5A3}"/>
              </a:ext>
            </a:extLst>
          </p:cNvPr>
          <p:cNvSpPr>
            <a:spLocks noGrp="1"/>
          </p:cNvSpPr>
          <p:nvPr>
            <p:ph type="title"/>
          </p:nvPr>
        </p:nvSpPr>
        <p:spPr/>
        <p:txBody>
          <a:bodyPr/>
          <a:lstStyle/>
          <a:p>
            <a:r>
              <a:rPr lang="en-US" dirty="0"/>
              <a:t>More on SQLi</a:t>
            </a:r>
          </a:p>
        </p:txBody>
      </p:sp>
      <p:sp>
        <p:nvSpPr>
          <p:cNvPr id="2" name="Content Placeholder 1">
            <a:extLst>
              <a:ext uri="{FF2B5EF4-FFF2-40B4-BE49-F238E27FC236}">
                <a16:creationId xmlns:a16="http://schemas.microsoft.com/office/drawing/2014/main" id="{6FD31023-A625-4442-86CA-36FE327C1386}"/>
              </a:ext>
            </a:extLst>
          </p:cNvPr>
          <p:cNvSpPr>
            <a:spLocks noGrp="1"/>
          </p:cNvSpPr>
          <p:nvPr>
            <p:ph idx="1"/>
          </p:nvPr>
        </p:nvSpPr>
        <p:spPr/>
        <p:txBody>
          <a:bodyPr>
            <a:normAutofit/>
          </a:bodyPr>
          <a:lstStyle/>
          <a:p>
            <a:pPr marL="114300" indent="0">
              <a:buNone/>
            </a:pPr>
            <a:r>
              <a:rPr lang="en-US" sz="2800" dirty="0">
                <a:hlinkClick r:id="rId2"/>
              </a:rPr>
              <a:t>https://portswigger.net/web-security/sql-injection</a:t>
            </a:r>
            <a:endParaRPr lang="en-US" sz="2800" dirty="0"/>
          </a:p>
          <a:p>
            <a:pPr marL="114300" indent="0">
              <a:buNone/>
            </a:pPr>
            <a:endParaRPr lang="en-US" sz="2800" dirty="0"/>
          </a:p>
          <a:p>
            <a:pPr marL="114300" indent="0">
              <a:buNone/>
            </a:pPr>
            <a:r>
              <a:rPr lang="en-US" sz="2800" dirty="0"/>
              <a:t>I highly recommend </a:t>
            </a:r>
            <a:r>
              <a:rPr lang="en-US" sz="2800" dirty="0" err="1"/>
              <a:t>PortSwigger’s</a:t>
            </a:r>
            <a:r>
              <a:rPr lang="en-US" sz="2800" dirty="0"/>
              <a:t> free online Web Security Academy - </a:t>
            </a:r>
            <a:r>
              <a:rPr lang="en-US" sz="2800" dirty="0">
                <a:hlinkClick r:id="rId3"/>
              </a:rPr>
              <a:t>https://portswigger.net/web-security</a:t>
            </a:r>
            <a:endParaRPr lang="en-US" sz="2800" dirty="0"/>
          </a:p>
          <a:p>
            <a:pPr marL="114300" indent="0">
              <a:buNone/>
            </a:pPr>
            <a:endParaRPr lang="en-US" sz="2800" dirty="0"/>
          </a:p>
          <a:p>
            <a:pPr marL="114300" indent="0">
              <a:buNone/>
            </a:pPr>
            <a:r>
              <a:rPr lang="en-US" sz="2800" dirty="0"/>
              <a:t>(</a:t>
            </a:r>
            <a:r>
              <a:rPr lang="en-US" sz="2800" dirty="0" err="1"/>
              <a:t>PortSwigger</a:t>
            </a:r>
            <a:r>
              <a:rPr lang="en-US" sz="2800" dirty="0"/>
              <a:t> = makers of Burp Suite)</a:t>
            </a:r>
          </a:p>
        </p:txBody>
      </p:sp>
    </p:spTree>
    <p:extLst>
      <p:ext uri="{BB962C8B-B14F-4D97-AF65-F5344CB8AC3E}">
        <p14:creationId xmlns:p14="http://schemas.microsoft.com/office/powerpoint/2010/main" val="428288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sqlmap</a:t>
            </a:r>
            <a:endParaRPr lang="en-US" dirty="0"/>
          </a:p>
        </p:txBody>
      </p:sp>
      <p:sp>
        <p:nvSpPr>
          <p:cNvPr id="3" name="Content Placeholder 2"/>
          <p:cNvSpPr>
            <a:spLocks noGrp="1"/>
          </p:cNvSpPr>
          <p:nvPr>
            <p:ph idx="1"/>
          </p:nvPr>
        </p:nvSpPr>
        <p:spPr/>
        <p:txBody>
          <a:bodyPr>
            <a:normAutofit lnSpcReduction="10000"/>
          </a:bodyPr>
          <a:lstStyle/>
          <a:p>
            <a:r>
              <a:rPr lang="en-US" sz="3200" dirty="0" err="1"/>
              <a:t>sqlmap.org</a:t>
            </a:r>
            <a:endParaRPr lang="en-US" sz="3200" dirty="0"/>
          </a:p>
          <a:p>
            <a:r>
              <a:rPr lang="en-US" sz="3200" dirty="0"/>
              <a:t>Great tool for automating detection and exploitation of SQL injection flaws </a:t>
            </a:r>
          </a:p>
          <a:p>
            <a:r>
              <a:rPr lang="en-US" sz="3200" dirty="0"/>
              <a:t>Supports nearly every DB used for web apps</a:t>
            </a:r>
          </a:p>
          <a:p>
            <a:r>
              <a:rPr lang="en-US" sz="3200" dirty="0"/>
              <a:t>Supports 6 SQL injection techniques:</a:t>
            </a:r>
          </a:p>
          <a:p>
            <a:pPr lvl="1"/>
            <a:r>
              <a:rPr lang="en-US" sz="3200" dirty="0"/>
              <a:t>Boolean-based blind, time-base blind, error-based, UNION query-based, stacked query, out of band</a:t>
            </a:r>
          </a:p>
          <a:p>
            <a:endParaRPr lang="en-US" sz="3200" dirty="0"/>
          </a:p>
        </p:txBody>
      </p:sp>
    </p:spTree>
    <p:extLst>
      <p:ext uri="{BB962C8B-B14F-4D97-AF65-F5344CB8AC3E}">
        <p14:creationId xmlns:p14="http://schemas.microsoft.com/office/powerpoint/2010/main" val="3205663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sqlmap</a:t>
            </a:r>
            <a:endParaRPr lang="en-US" dirty="0"/>
          </a:p>
        </p:txBody>
      </p:sp>
      <p:sp>
        <p:nvSpPr>
          <p:cNvPr id="3" name="Content Placeholder 2"/>
          <p:cNvSpPr>
            <a:spLocks noGrp="1"/>
          </p:cNvSpPr>
          <p:nvPr>
            <p:ph idx="1"/>
          </p:nvPr>
        </p:nvSpPr>
        <p:spPr/>
        <p:txBody>
          <a:bodyPr>
            <a:normAutofit/>
          </a:bodyPr>
          <a:lstStyle/>
          <a:p>
            <a:r>
              <a:rPr lang="en-US" sz="3200" dirty="0"/>
              <a:t>Can enumerate users, password hashes, </a:t>
            </a:r>
            <a:r>
              <a:rPr lang="en-US" sz="3200" dirty="0" err="1"/>
              <a:t>privs</a:t>
            </a:r>
            <a:r>
              <a:rPr lang="en-US" sz="3200" dirty="0"/>
              <a:t>, roles, databases, tables</a:t>
            </a:r>
          </a:p>
          <a:p>
            <a:r>
              <a:rPr lang="en-US" sz="3200" dirty="0"/>
              <a:t>Can do password cracking based off dictionaries</a:t>
            </a:r>
          </a:p>
          <a:p>
            <a:r>
              <a:rPr lang="en-US" sz="3200" dirty="0"/>
              <a:t>Dump entire databases</a:t>
            </a:r>
          </a:p>
          <a:p>
            <a:r>
              <a:rPr lang="en-US" sz="3200" dirty="0"/>
              <a:t>Upload/download files</a:t>
            </a:r>
          </a:p>
          <a:p>
            <a:r>
              <a:rPr lang="en-US" sz="3200" dirty="0"/>
              <a:t>Execute commands</a:t>
            </a:r>
          </a:p>
          <a:p>
            <a:endParaRPr lang="en-US" sz="3200" dirty="0"/>
          </a:p>
        </p:txBody>
      </p:sp>
    </p:spTree>
    <p:extLst>
      <p:ext uri="{BB962C8B-B14F-4D97-AF65-F5344CB8AC3E}">
        <p14:creationId xmlns:p14="http://schemas.microsoft.com/office/powerpoint/2010/main" val="1624158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sqlmap</a:t>
            </a:r>
            <a:endParaRPr lang="en-US" dirty="0"/>
          </a:p>
        </p:txBody>
      </p:sp>
      <p:sp>
        <p:nvSpPr>
          <p:cNvPr id="3" name="Content Placeholder 2"/>
          <p:cNvSpPr>
            <a:spLocks noGrp="1"/>
          </p:cNvSpPr>
          <p:nvPr>
            <p:ph idx="1"/>
          </p:nvPr>
        </p:nvSpPr>
        <p:spPr/>
        <p:txBody>
          <a:bodyPr/>
          <a:lstStyle/>
          <a:p>
            <a:r>
              <a:rPr lang="en-US" dirty="0"/>
              <a:t>Command line based, Written in Python</a:t>
            </a:r>
          </a:p>
        </p:txBody>
      </p:sp>
      <p:pic>
        <p:nvPicPr>
          <p:cNvPr id="4" name="Picture 3" descr="Screen Shot 2015-07-08 at 11.06.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19650"/>
            <a:ext cx="8440285" cy="4359057"/>
          </a:xfrm>
          <a:prstGeom prst="rect">
            <a:avLst/>
          </a:prstGeom>
        </p:spPr>
      </p:pic>
    </p:spTree>
    <p:extLst>
      <p:ext uri="{BB962C8B-B14F-4D97-AF65-F5344CB8AC3E}">
        <p14:creationId xmlns:p14="http://schemas.microsoft.com/office/powerpoint/2010/main" val="2246080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sqlmap</a:t>
            </a:r>
            <a:endParaRPr lang="en-US" dirty="0"/>
          </a:p>
        </p:txBody>
      </p:sp>
      <p:sp>
        <p:nvSpPr>
          <p:cNvPr id="3" name="Content Placeholder 2"/>
          <p:cNvSpPr>
            <a:spLocks noGrp="1"/>
          </p:cNvSpPr>
          <p:nvPr>
            <p:ph idx="1"/>
          </p:nvPr>
        </p:nvSpPr>
        <p:spPr/>
        <p:txBody>
          <a:bodyPr>
            <a:normAutofit lnSpcReduction="10000"/>
          </a:bodyPr>
          <a:lstStyle/>
          <a:p>
            <a:r>
              <a:rPr lang="en-US" sz="2800" dirty="0" err="1"/>
              <a:t>sqlmap</a:t>
            </a:r>
            <a:r>
              <a:rPr lang="en-US" sz="2800" dirty="0"/>
              <a:t> –u “</a:t>
            </a:r>
            <a:r>
              <a:rPr lang="en-US" sz="2800" dirty="0" err="1"/>
              <a:t>url</a:t>
            </a:r>
            <a:r>
              <a:rPr lang="en-US" sz="2800" dirty="0"/>
              <a:t>”</a:t>
            </a:r>
          </a:p>
          <a:p>
            <a:r>
              <a:rPr lang="en-US" sz="2800" dirty="0"/>
              <a:t>-b = grab DB banner (good when testing)</a:t>
            </a:r>
          </a:p>
          <a:p>
            <a:r>
              <a:rPr lang="en-US" sz="2800" dirty="0"/>
              <a:t>--random-agent (helps with some rate limiting/detection)</a:t>
            </a:r>
          </a:p>
          <a:p>
            <a:r>
              <a:rPr lang="en-US" sz="2800" dirty="0"/>
              <a:t>-g Process Google Dork results as target URLS</a:t>
            </a:r>
          </a:p>
          <a:p>
            <a:r>
              <a:rPr lang="en-US" sz="2800" dirty="0"/>
              <a:t>--flush-sessions (don’t use </a:t>
            </a:r>
            <a:r>
              <a:rPr lang="en-US" sz="2800" dirty="0" err="1"/>
              <a:t>prev</a:t>
            </a:r>
            <a:r>
              <a:rPr lang="en-US" sz="2800" dirty="0"/>
              <a:t> cached results)</a:t>
            </a:r>
          </a:p>
          <a:p>
            <a:r>
              <a:rPr lang="en-US" sz="2800" dirty="0"/>
              <a:t>--fresh-queries (same as above) *</a:t>
            </a:r>
          </a:p>
          <a:p>
            <a:r>
              <a:rPr lang="en-US" sz="2800" dirty="0"/>
              <a:t>--dump-all = Smash and grab it all </a:t>
            </a:r>
          </a:p>
          <a:p>
            <a:r>
              <a:rPr lang="en-US" sz="2800" dirty="0"/>
              <a:t>-D </a:t>
            </a:r>
            <a:r>
              <a:rPr lang="en-US" sz="2800" i="1" dirty="0"/>
              <a:t>database</a:t>
            </a:r>
            <a:r>
              <a:rPr lang="en-US" sz="2800" dirty="0"/>
              <a:t> = focus on “database”</a:t>
            </a:r>
          </a:p>
          <a:p>
            <a:r>
              <a:rPr lang="en-US" sz="2800" dirty="0"/>
              <a:t>-T </a:t>
            </a:r>
            <a:r>
              <a:rPr lang="en-US" sz="2800" i="1" dirty="0"/>
              <a:t>table</a:t>
            </a:r>
            <a:r>
              <a:rPr lang="en-US" sz="2800" dirty="0"/>
              <a:t> = focus on “table”</a:t>
            </a:r>
          </a:p>
        </p:txBody>
      </p:sp>
    </p:spTree>
    <p:extLst>
      <p:ext uri="{BB962C8B-B14F-4D97-AF65-F5344CB8AC3E}">
        <p14:creationId xmlns:p14="http://schemas.microsoft.com/office/powerpoint/2010/main" val="3777282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904A-32E3-C444-B9C5-56AE0FBD8A25}"/>
              </a:ext>
            </a:extLst>
          </p:cNvPr>
          <p:cNvSpPr>
            <a:spLocks noGrp="1"/>
          </p:cNvSpPr>
          <p:nvPr>
            <p:ph type="title"/>
          </p:nvPr>
        </p:nvSpPr>
        <p:spPr/>
        <p:txBody>
          <a:bodyPr/>
          <a:lstStyle/>
          <a:p>
            <a:r>
              <a:rPr lang="en-US" dirty="0" err="1"/>
              <a:t>sqlmap</a:t>
            </a:r>
            <a:r>
              <a:rPr lang="en-US" dirty="0"/>
              <a:t> Exercise</a:t>
            </a:r>
          </a:p>
        </p:txBody>
      </p:sp>
      <p:sp>
        <p:nvSpPr>
          <p:cNvPr id="3" name="Content Placeholder 2">
            <a:extLst>
              <a:ext uri="{FF2B5EF4-FFF2-40B4-BE49-F238E27FC236}">
                <a16:creationId xmlns:a16="http://schemas.microsoft.com/office/drawing/2014/main" id="{50850871-AF40-C342-B084-2BF30FD016A0}"/>
              </a:ext>
            </a:extLst>
          </p:cNvPr>
          <p:cNvSpPr>
            <a:spLocks noGrp="1"/>
          </p:cNvSpPr>
          <p:nvPr>
            <p:ph idx="1"/>
          </p:nvPr>
        </p:nvSpPr>
        <p:spPr/>
        <p:txBody>
          <a:bodyPr>
            <a:normAutofit/>
          </a:bodyPr>
          <a:lstStyle/>
          <a:p>
            <a:pPr marL="114300" indent="0">
              <a:buNone/>
            </a:pPr>
            <a:r>
              <a:rPr lang="en-US" sz="3200" dirty="0" err="1"/>
              <a:t>sqlmap</a:t>
            </a:r>
            <a:r>
              <a:rPr lang="en-US" sz="3200" dirty="0"/>
              <a:t> Exercise – complete the exercise in the Exercise document.</a:t>
            </a:r>
          </a:p>
        </p:txBody>
      </p:sp>
    </p:spTree>
    <p:extLst>
      <p:ext uri="{BB962C8B-B14F-4D97-AF65-F5344CB8AC3E}">
        <p14:creationId xmlns:p14="http://schemas.microsoft.com/office/powerpoint/2010/main" val="3981789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4C2-A587-7B40-A29E-0DF4C6C806ED}"/>
              </a:ext>
            </a:extLst>
          </p:cNvPr>
          <p:cNvSpPr>
            <a:spLocks noGrp="1"/>
          </p:cNvSpPr>
          <p:nvPr>
            <p:ph type="title"/>
          </p:nvPr>
        </p:nvSpPr>
        <p:spPr/>
        <p:txBody>
          <a:bodyPr/>
          <a:lstStyle/>
          <a:p>
            <a:r>
              <a:rPr lang="en-US" dirty="0" err="1"/>
              <a:t>wpscan</a:t>
            </a:r>
            <a:endParaRPr lang="en-US" dirty="0"/>
          </a:p>
        </p:txBody>
      </p:sp>
      <p:pic>
        <p:nvPicPr>
          <p:cNvPr id="4" name="Content Placeholder 3">
            <a:extLst>
              <a:ext uri="{FF2B5EF4-FFF2-40B4-BE49-F238E27FC236}">
                <a16:creationId xmlns:a16="http://schemas.microsoft.com/office/drawing/2014/main" id="{2DA2FBAF-97E7-644F-9BDD-3F842FB45C4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35000" y="2298700"/>
            <a:ext cx="7264400" cy="3403600"/>
          </a:xfrm>
          <a:prstGeom prst="rect">
            <a:avLst/>
          </a:prstGeom>
        </p:spPr>
      </p:pic>
    </p:spTree>
    <p:extLst>
      <p:ext uri="{BB962C8B-B14F-4D97-AF65-F5344CB8AC3E}">
        <p14:creationId xmlns:p14="http://schemas.microsoft.com/office/powerpoint/2010/main" val="4102833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D392-3865-2E4F-B622-BF413C5D2AD6}"/>
              </a:ext>
            </a:extLst>
          </p:cNvPr>
          <p:cNvSpPr>
            <a:spLocks noGrp="1"/>
          </p:cNvSpPr>
          <p:nvPr>
            <p:ph type="title"/>
          </p:nvPr>
        </p:nvSpPr>
        <p:spPr/>
        <p:txBody>
          <a:bodyPr/>
          <a:lstStyle/>
          <a:p>
            <a:r>
              <a:rPr lang="en-US" dirty="0"/>
              <a:t>Web Shells</a:t>
            </a:r>
          </a:p>
        </p:txBody>
      </p:sp>
      <p:sp>
        <p:nvSpPr>
          <p:cNvPr id="3" name="Content Placeholder 2">
            <a:extLst>
              <a:ext uri="{FF2B5EF4-FFF2-40B4-BE49-F238E27FC236}">
                <a16:creationId xmlns:a16="http://schemas.microsoft.com/office/drawing/2014/main" id="{51606200-8C90-2E48-80C1-6107FB44E2D1}"/>
              </a:ext>
            </a:extLst>
          </p:cNvPr>
          <p:cNvSpPr>
            <a:spLocks noGrp="1"/>
          </p:cNvSpPr>
          <p:nvPr>
            <p:ph idx="1"/>
          </p:nvPr>
        </p:nvSpPr>
        <p:spPr/>
        <p:txBody>
          <a:bodyPr/>
          <a:lstStyle/>
          <a:p>
            <a:pPr marL="114300" indent="0">
              <a:buNone/>
            </a:pPr>
            <a:r>
              <a:rPr lang="en-US" dirty="0"/>
              <a:t>Script (often written in PHP, Perl, ASPX, </a:t>
            </a:r>
            <a:r>
              <a:rPr lang="en-US" dirty="0" err="1"/>
              <a:t>etc</a:t>
            </a:r>
            <a:r>
              <a:rPr lang="en-US" dirty="0"/>
              <a:t>) that an attacker uploads to a web server that lets the attacker run commands on the web server with the access level of the process that the web server is running as.</a:t>
            </a:r>
          </a:p>
          <a:p>
            <a:pPr marL="114300" indent="0">
              <a:buNone/>
            </a:pPr>
            <a:endParaRPr lang="en-US" dirty="0"/>
          </a:p>
          <a:p>
            <a:r>
              <a:rPr lang="en-US" dirty="0"/>
              <a:t>Thick server (ex. C99 Shell)</a:t>
            </a:r>
          </a:p>
          <a:p>
            <a:r>
              <a:rPr lang="en-US" dirty="0"/>
              <a:t>Thick client (ex. </a:t>
            </a:r>
            <a:r>
              <a:rPr lang="en-US" dirty="0" err="1"/>
              <a:t>Weevely</a:t>
            </a:r>
            <a:r>
              <a:rPr lang="en-US" dirty="0"/>
              <a:t>, China Chopper)</a:t>
            </a:r>
          </a:p>
        </p:txBody>
      </p:sp>
    </p:spTree>
    <p:extLst>
      <p:ext uri="{BB962C8B-B14F-4D97-AF65-F5344CB8AC3E}">
        <p14:creationId xmlns:p14="http://schemas.microsoft.com/office/powerpoint/2010/main" val="120319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 Shot 2016-06-22 at 2.25.52 PM.png"/>
          <p:cNvPicPr>
            <a:picLocks noGrp="1" noChangeAspect="1"/>
          </p:cNvPicPr>
          <p:nvPr>
            <p:ph idx="1"/>
          </p:nvPr>
        </p:nvPicPr>
        <p:blipFill>
          <a:blip r:embed="rId2">
            <a:extLst>
              <a:ext uri="{28A0092B-C50C-407E-A947-70E740481C1C}">
                <a14:useLocalDpi xmlns:a14="http://schemas.microsoft.com/office/drawing/2010/main" val="0"/>
              </a:ext>
            </a:extLst>
          </a:blip>
          <a:srcRect t="-10779" b="-10779"/>
          <a:stretch>
            <a:fillRect/>
          </a:stretch>
        </p:blipFill>
        <p:spPr/>
      </p:pic>
    </p:spTree>
    <p:extLst>
      <p:ext uri="{BB962C8B-B14F-4D97-AF65-F5344CB8AC3E}">
        <p14:creationId xmlns:p14="http://schemas.microsoft.com/office/powerpoint/2010/main" val="132005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C658-55CF-6245-8B3D-F92F22F16A90}"/>
              </a:ext>
            </a:extLst>
          </p:cNvPr>
          <p:cNvSpPr>
            <a:spLocks noGrp="1"/>
          </p:cNvSpPr>
          <p:nvPr>
            <p:ph type="title"/>
          </p:nvPr>
        </p:nvSpPr>
        <p:spPr/>
        <p:txBody>
          <a:bodyPr/>
          <a:lstStyle/>
          <a:p>
            <a:r>
              <a:rPr lang="en-US" dirty="0"/>
              <a:t>Web Shells – C99</a:t>
            </a:r>
          </a:p>
        </p:txBody>
      </p:sp>
      <p:pic>
        <p:nvPicPr>
          <p:cNvPr id="4" name="Content Placeholder 4">
            <a:extLst>
              <a:ext uri="{FF2B5EF4-FFF2-40B4-BE49-F238E27FC236}">
                <a16:creationId xmlns:a16="http://schemas.microsoft.com/office/drawing/2014/main" id="{FAE81347-8787-444B-BFD3-3C579D7C38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60526"/>
            <a:ext cx="8973158" cy="4425949"/>
          </a:xfrm>
        </p:spPr>
      </p:pic>
    </p:spTree>
    <p:extLst>
      <p:ext uri="{BB962C8B-B14F-4D97-AF65-F5344CB8AC3E}">
        <p14:creationId xmlns:p14="http://schemas.microsoft.com/office/powerpoint/2010/main" val="1038597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9EC5-F990-4447-B163-895B1E2749B7}"/>
              </a:ext>
            </a:extLst>
          </p:cNvPr>
          <p:cNvSpPr>
            <a:spLocks noGrp="1"/>
          </p:cNvSpPr>
          <p:nvPr>
            <p:ph type="title"/>
          </p:nvPr>
        </p:nvSpPr>
        <p:spPr/>
        <p:txBody>
          <a:bodyPr/>
          <a:lstStyle/>
          <a:p>
            <a:r>
              <a:rPr lang="en-US" dirty="0"/>
              <a:t>Web Shells - </a:t>
            </a:r>
            <a:r>
              <a:rPr lang="en-US" dirty="0" err="1"/>
              <a:t>Weevely</a:t>
            </a:r>
            <a:endParaRPr lang="en-US" dirty="0"/>
          </a:p>
        </p:txBody>
      </p:sp>
      <p:pic>
        <p:nvPicPr>
          <p:cNvPr id="4" name="Content Placeholder 3" descr="weevely.png">
            <a:extLst>
              <a:ext uri="{FF2B5EF4-FFF2-40B4-BE49-F238E27FC236}">
                <a16:creationId xmlns:a16="http://schemas.microsoft.com/office/drawing/2014/main" id="{FBD8DD7E-61BB-9344-8FD0-7047C4913A6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028" r="-5028"/>
          <a:stretch>
            <a:fillRect/>
          </a:stretch>
        </p:blipFill>
        <p:spPr>
          <a:xfrm>
            <a:off x="814853" y="2101850"/>
            <a:ext cx="6904693" cy="3797300"/>
          </a:xfrm>
          <a:prstGeom prst="rect">
            <a:avLst/>
          </a:prstGeom>
        </p:spPr>
      </p:pic>
    </p:spTree>
    <p:extLst>
      <p:ext uri="{BB962C8B-B14F-4D97-AF65-F5344CB8AC3E}">
        <p14:creationId xmlns:p14="http://schemas.microsoft.com/office/powerpoint/2010/main" val="619474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F1DA-D70E-8148-9C52-DB8AE89E3E90}"/>
              </a:ext>
            </a:extLst>
          </p:cNvPr>
          <p:cNvSpPr>
            <a:spLocks noGrp="1"/>
          </p:cNvSpPr>
          <p:nvPr>
            <p:ph type="title"/>
          </p:nvPr>
        </p:nvSpPr>
        <p:spPr/>
        <p:txBody>
          <a:bodyPr/>
          <a:lstStyle/>
          <a:p>
            <a:r>
              <a:rPr lang="en-US" dirty="0"/>
              <a:t>Web Shells – China Chopper</a:t>
            </a:r>
          </a:p>
        </p:txBody>
      </p:sp>
      <p:pic>
        <p:nvPicPr>
          <p:cNvPr id="5" name="Content Placeholder 4">
            <a:extLst>
              <a:ext uri="{FF2B5EF4-FFF2-40B4-BE49-F238E27FC236}">
                <a16:creationId xmlns:a16="http://schemas.microsoft.com/office/drawing/2014/main" id="{6E8442A0-081D-E64B-9D0E-E77A31EBA5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972" y="1600200"/>
            <a:ext cx="6336456" cy="4800600"/>
          </a:xfrm>
        </p:spPr>
      </p:pic>
    </p:spTree>
    <p:extLst>
      <p:ext uri="{BB962C8B-B14F-4D97-AF65-F5344CB8AC3E}">
        <p14:creationId xmlns:p14="http://schemas.microsoft.com/office/powerpoint/2010/main" val="3263708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07FE-C773-0E44-AE14-AAE6BA05BF56}"/>
              </a:ext>
            </a:extLst>
          </p:cNvPr>
          <p:cNvSpPr>
            <a:spLocks noGrp="1"/>
          </p:cNvSpPr>
          <p:nvPr>
            <p:ph type="title"/>
          </p:nvPr>
        </p:nvSpPr>
        <p:spPr/>
        <p:txBody>
          <a:bodyPr/>
          <a:lstStyle/>
          <a:p>
            <a:r>
              <a:rPr lang="en-US" dirty="0"/>
              <a:t>China Chopper</a:t>
            </a:r>
          </a:p>
        </p:txBody>
      </p:sp>
      <p:graphicFrame>
        <p:nvGraphicFramePr>
          <p:cNvPr id="4" name="Content Placeholder 3">
            <a:extLst>
              <a:ext uri="{FF2B5EF4-FFF2-40B4-BE49-F238E27FC236}">
                <a16:creationId xmlns:a16="http://schemas.microsoft.com/office/drawing/2014/main" id="{F0A5D4DB-58F1-774C-8D62-59669DC8FE74}"/>
              </a:ext>
            </a:extLst>
          </p:cNvPr>
          <p:cNvGraphicFramePr>
            <a:graphicFrameLocks noGrp="1"/>
          </p:cNvGraphicFramePr>
          <p:nvPr>
            <p:ph idx="1"/>
            <p:extLst>
              <p:ext uri="{D42A27DB-BD31-4B8C-83A1-F6EECF244321}">
                <p14:modId xmlns:p14="http://schemas.microsoft.com/office/powerpoint/2010/main" val="988633687"/>
              </p:ext>
            </p:extLst>
          </p:nvPr>
        </p:nvGraphicFramePr>
        <p:xfrm>
          <a:off x="457200" y="1863090"/>
          <a:ext cx="7600950" cy="274320"/>
        </p:xfrm>
        <a:graphic>
          <a:graphicData uri="http://schemas.openxmlformats.org/drawingml/2006/table">
            <a:tbl>
              <a:tblPr/>
              <a:tblGrid>
                <a:gridCol w="7600950">
                  <a:extLst>
                    <a:ext uri="{9D8B030D-6E8A-4147-A177-3AD203B41FA5}">
                      <a16:colId xmlns:a16="http://schemas.microsoft.com/office/drawing/2014/main" val="2662913369"/>
                    </a:ext>
                  </a:extLst>
                </a:gridCol>
              </a:tblGrid>
              <a:tr h="0">
                <a:tc>
                  <a:txBody>
                    <a:bodyPr/>
                    <a:lstStyle/>
                    <a:p>
                      <a:pPr algn="l" fontAlgn="ctr"/>
                      <a:r>
                        <a:rPr lang="en-US" b="1" dirty="0">
                          <a:effectLst/>
                          <a:latin typeface="inherit"/>
                        </a:rPr>
                        <a:t> </a:t>
                      </a:r>
                      <a:r>
                        <a:rPr lang="en-US" b="0" dirty="0">
                          <a:effectLst/>
                          <a:latin typeface="inherit"/>
                        </a:rPr>
                        <a:t>&lt;%@ Page Language="Jscript"%&gt;&lt;%</a:t>
                      </a:r>
                      <a:r>
                        <a:rPr lang="en-US" b="0" dirty="0" err="1">
                          <a:effectLst/>
                          <a:latin typeface="inherit"/>
                        </a:rPr>
                        <a:t>eval</a:t>
                      </a:r>
                      <a:r>
                        <a:rPr lang="en-US" b="0" dirty="0">
                          <a:effectLst/>
                          <a:latin typeface="inherit"/>
                        </a:rPr>
                        <a:t>(</a:t>
                      </a:r>
                      <a:r>
                        <a:rPr lang="en-US" b="0" dirty="0" err="1">
                          <a:effectLst/>
                          <a:latin typeface="inherit"/>
                        </a:rPr>
                        <a:t>Request.Item</a:t>
                      </a:r>
                      <a:r>
                        <a:rPr lang="en-US" b="0" dirty="0">
                          <a:effectLst/>
                          <a:latin typeface="inherit"/>
                        </a:rPr>
                        <a:t>["password"],"unsafe");%&gt;</a:t>
                      </a:r>
                    </a:p>
                  </a:txBody>
                  <a:tcPr marL="0" marR="0" marT="0" marB="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008468010"/>
                  </a:ext>
                </a:extLst>
              </a:tr>
            </a:tbl>
          </a:graphicData>
        </a:graphic>
      </p:graphicFrame>
      <p:sp>
        <p:nvSpPr>
          <p:cNvPr id="5" name="Rectangle 1">
            <a:extLst>
              <a:ext uri="{FF2B5EF4-FFF2-40B4-BE49-F238E27FC236}">
                <a16:creationId xmlns:a16="http://schemas.microsoft.com/office/drawing/2014/main" id="{FFA41EA4-DECA-034A-BBBC-D844F73AAA4F}"/>
              </a:ext>
            </a:extLst>
          </p:cNvPr>
          <p:cNvSpPr>
            <a:spLocks noChangeArrowheads="1"/>
          </p:cNvSpPr>
          <p:nvPr/>
        </p:nvSpPr>
        <p:spPr bwMode="auto">
          <a:xfrm>
            <a:off x="-9525" y="-2000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a:extLst>
              <a:ext uri="{FF2B5EF4-FFF2-40B4-BE49-F238E27FC236}">
                <a16:creationId xmlns:a16="http://schemas.microsoft.com/office/drawing/2014/main" id="{66280277-54A2-CD4C-9C80-4B1A55A2427D}"/>
              </a:ext>
            </a:extLst>
          </p:cNvPr>
          <p:cNvSpPr txBox="1">
            <a:spLocks/>
          </p:cNvSpPr>
          <p:nvPr/>
        </p:nvSpPr>
        <p:spPr>
          <a:xfrm>
            <a:off x="457200" y="3692525"/>
            <a:ext cx="7620000" cy="2708274"/>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sz="3600" dirty="0"/>
              <a:t>So much evil in only one line of code</a:t>
            </a:r>
          </a:p>
        </p:txBody>
      </p:sp>
      <p:sp>
        <p:nvSpPr>
          <p:cNvPr id="7" name="Rectangle 6">
            <a:extLst>
              <a:ext uri="{FF2B5EF4-FFF2-40B4-BE49-F238E27FC236}">
                <a16:creationId xmlns:a16="http://schemas.microsoft.com/office/drawing/2014/main" id="{1CCE7AE3-AD69-8D4F-92CE-6FEF962DCDE0}"/>
              </a:ext>
            </a:extLst>
          </p:cNvPr>
          <p:cNvSpPr/>
          <p:nvPr/>
        </p:nvSpPr>
        <p:spPr>
          <a:xfrm>
            <a:off x="328612" y="2649587"/>
            <a:ext cx="4572000" cy="646331"/>
          </a:xfrm>
          <a:prstGeom prst="rect">
            <a:avLst/>
          </a:prstGeom>
        </p:spPr>
        <p:txBody>
          <a:bodyPr>
            <a:spAutoFit/>
          </a:bodyPr>
          <a:lstStyle/>
          <a:p>
            <a:r>
              <a:rPr lang="en-US" b="1" dirty="0">
                <a:latin typeface="inherit"/>
              </a:rPr>
              <a:t> </a:t>
            </a:r>
            <a:r>
              <a:rPr lang="en-US" dirty="0"/>
              <a:t>&lt;?</a:t>
            </a:r>
            <a:r>
              <a:rPr lang="en-US" dirty="0" err="1"/>
              <a:t>php</a:t>
            </a:r>
            <a:r>
              <a:rPr lang="en-US" dirty="0"/>
              <a:t> @</a:t>
            </a:r>
            <a:r>
              <a:rPr lang="en-US" dirty="0" err="1"/>
              <a:t>eval</a:t>
            </a:r>
            <a:r>
              <a:rPr lang="en-US" dirty="0"/>
              <a:t>($_POST['password']);?&gt;</a:t>
            </a:r>
            <a:r>
              <a:rPr lang="en-US" b="1" dirty="0">
                <a:latin typeface="inherit"/>
              </a:rPr>
              <a:t> </a:t>
            </a:r>
            <a:br>
              <a:rPr lang="en-US" dirty="0"/>
            </a:br>
            <a:endParaRPr lang="en-US" dirty="0"/>
          </a:p>
        </p:txBody>
      </p:sp>
    </p:spTree>
    <p:extLst>
      <p:ext uri="{BB962C8B-B14F-4D97-AF65-F5344CB8AC3E}">
        <p14:creationId xmlns:p14="http://schemas.microsoft.com/office/powerpoint/2010/main" val="67338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EEDF-BF90-CF40-B3AA-B76004642B4A}"/>
              </a:ext>
            </a:extLst>
          </p:cNvPr>
          <p:cNvSpPr>
            <a:spLocks noGrp="1"/>
          </p:cNvSpPr>
          <p:nvPr>
            <p:ph type="title"/>
          </p:nvPr>
        </p:nvSpPr>
        <p:spPr/>
        <p:txBody>
          <a:bodyPr/>
          <a:lstStyle/>
          <a:p>
            <a:r>
              <a:rPr lang="en-US" dirty="0"/>
              <a:t>Web Shell Prevention</a:t>
            </a:r>
          </a:p>
        </p:txBody>
      </p:sp>
      <p:sp>
        <p:nvSpPr>
          <p:cNvPr id="3" name="Content Placeholder 2">
            <a:extLst>
              <a:ext uri="{FF2B5EF4-FFF2-40B4-BE49-F238E27FC236}">
                <a16:creationId xmlns:a16="http://schemas.microsoft.com/office/drawing/2014/main" id="{E49BBFC5-1049-D04D-9285-438D46C3D745}"/>
              </a:ext>
            </a:extLst>
          </p:cNvPr>
          <p:cNvSpPr>
            <a:spLocks noGrp="1"/>
          </p:cNvSpPr>
          <p:nvPr>
            <p:ph idx="1"/>
          </p:nvPr>
        </p:nvSpPr>
        <p:spPr/>
        <p:txBody>
          <a:bodyPr>
            <a:normAutofit/>
          </a:bodyPr>
          <a:lstStyle/>
          <a:p>
            <a:r>
              <a:rPr lang="en-US" sz="2800" dirty="0"/>
              <a:t>Back up your web server</a:t>
            </a:r>
          </a:p>
          <a:p>
            <a:r>
              <a:rPr lang="en-US" sz="2800" dirty="0"/>
              <a:t>Keep CMS system and all plugins up to date</a:t>
            </a:r>
          </a:p>
          <a:p>
            <a:r>
              <a:rPr lang="en-US" sz="2800" dirty="0"/>
              <a:t>Only run the CMS plugins you need</a:t>
            </a:r>
          </a:p>
          <a:p>
            <a:r>
              <a:rPr lang="en-US" sz="2800" dirty="0"/>
              <a:t>Take care with file permissions.  World writable in a publicly accessible web directory = bad</a:t>
            </a:r>
          </a:p>
          <a:p>
            <a:r>
              <a:rPr lang="en-US" sz="2800" dirty="0"/>
              <a:t>Perform sanity checking of all user input!</a:t>
            </a:r>
          </a:p>
          <a:p>
            <a:r>
              <a:rPr lang="en-US" sz="2800" dirty="0"/>
              <a:t>Monitor your logs!</a:t>
            </a:r>
          </a:p>
        </p:txBody>
      </p:sp>
    </p:spTree>
    <p:extLst>
      <p:ext uri="{BB962C8B-B14F-4D97-AF65-F5344CB8AC3E}">
        <p14:creationId xmlns:p14="http://schemas.microsoft.com/office/powerpoint/2010/main" val="4209364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59BC-350E-DB45-82B5-357A52C76A59}"/>
              </a:ext>
            </a:extLst>
          </p:cNvPr>
          <p:cNvSpPr>
            <a:spLocks noGrp="1"/>
          </p:cNvSpPr>
          <p:nvPr>
            <p:ph type="title"/>
          </p:nvPr>
        </p:nvSpPr>
        <p:spPr/>
        <p:txBody>
          <a:bodyPr/>
          <a:lstStyle/>
          <a:p>
            <a:r>
              <a:rPr lang="en-US" dirty="0" err="1"/>
              <a:t>Weevely</a:t>
            </a:r>
            <a:r>
              <a:rPr lang="en-US" dirty="0"/>
              <a:t> Exercise</a:t>
            </a:r>
          </a:p>
        </p:txBody>
      </p:sp>
      <p:sp>
        <p:nvSpPr>
          <p:cNvPr id="3" name="Content Placeholder 2">
            <a:extLst>
              <a:ext uri="{FF2B5EF4-FFF2-40B4-BE49-F238E27FC236}">
                <a16:creationId xmlns:a16="http://schemas.microsoft.com/office/drawing/2014/main" id="{EC8E92A7-DC81-BA4F-AB89-87037B53CB9E}"/>
              </a:ext>
            </a:extLst>
          </p:cNvPr>
          <p:cNvSpPr>
            <a:spLocks noGrp="1"/>
          </p:cNvSpPr>
          <p:nvPr>
            <p:ph idx="1"/>
          </p:nvPr>
        </p:nvSpPr>
        <p:spPr/>
        <p:txBody>
          <a:bodyPr>
            <a:normAutofit/>
          </a:bodyPr>
          <a:lstStyle/>
          <a:p>
            <a:pPr marL="114300" indent="0">
              <a:buNone/>
            </a:pPr>
            <a:r>
              <a:rPr lang="en-US" sz="3200" dirty="0"/>
              <a:t>Complete the </a:t>
            </a:r>
            <a:r>
              <a:rPr lang="en-US" sz="3200" dirty="0" err="1"/>
              <a:t>Weevely</a:t>
            </a:r>
            <a:r>
              <a:rPr lang="en-US" sz="3200" dirty="0"/>
              <a:t> exercise in the Exercise Document</a:t>
            </a:r>
          </a:p>
        </p:txBody>
      </p:sp>
    </p:spTree>
    <p:extLst>
      <p:ext uri="{BB962C8B-B14F-4D97-AF65-F5344CB8AC3E}">
        <p14:creationId xmlns:p14="http://schemas.microsoft.com/office/powerpoint/2010/main" val="2911732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BCDCB-BE73-CA46-A353-E4CAC277F564}"/>
              </a:ext>
            </a:extLst>
          </p:cNvPr>
          <p:cNvSpPr>
            <a:spLocks noGrp="1"/>
          </p:cNvSpPr>
          <p:nvPr>
            <p:ph type="title"/>
          </p:nvPr>
        </p:nvSpPr>
        <p:spPr/>
        <p:txBody>
          <a:bodyPr/>
          <a:lstStyle/>
          <a:p>
            <a:r>
              <a:rPr lang="en-US" dirty="0"/>
              <a:t>Web Shell Logs</a:t>
            </a:r>
          </a:p>
        </p:txBody>
      </p:sp>
      <p:pic>
        <p:nvPicPr>
          <p:cNvPr id="5" name="Content Placeholder 4">
            <a:extLst>
              <a:ext uri="{FF2B5EF4-FFF2-40B4-BE49-F238E27FC236}">
                <a16:creationId xmlns:a16="http://schemas.microsoft.com/office/drawing/2014/main" id="{541821AF-8BF0-B94B-9622-3D39C6010F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003" y="1537861"/>
            <a:ext cx="9028997" cy="4823181"/>
          </a:xfrm>
        </p:spPr>
      </p:pic>
    </p:spTree>
    <p:extLst>
      <p:ext uri="{BB962C8B-B14F-4D97-AF65-F5344CB8AC3E}">
        <p14:creationId xmlns:p14="http://schemas.microsoft.com/office/powerpoint/2010/main" val="320974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for Abusing Web Browsers</a:t>
            </a:r>
          </a:p>
        </p:txBody>
      </p:sp>
      <p:sp>
        <p:nvSpPr>
          <p:cNvPr id="3" name="Content Placeholder 2"/>
          <p:cNvSpPr>
            <a:spLocks noGrp="1"/>
          </p:cNvSpPr>
          <p:nvPr>
            <p:ph idx="1"/>
          </p:nvPr>
        </p:nvSpPr>
        <p:spPr/>
        <p:txBody>
          <a:bodyPr>
            <a:normAutofit/>
          </a:bodyPr>
          <a:lstStyle/>
          <a:p>
            <a:r>
              <a:rPr lang="en-US" sz="3600" dirty="0"/>
              <a:t>Man in the Middle proxies – begins with a MITM attack</a:t>
            </a:r>
          </a:p>
          <a:p>
            <a:r>
              <a:rPr lang="en-US" sz="3600" dirty="0" err="1"/>
              <a:t>sslstrip</a:t>
            </a:r>
            <a:endParaRPr lang="en-US" sz="3600" dirty="0"/>
          </a:p>
          <a:p>
            <a:r>
              <a:rPr lang="en-US" sz="3600" dirty="0" err="1"/>
              <a:t>Ettercap</a:t>
            </a:r>
            <a:endParaRPr lang="en-US" sz="3600" dirty="0"/>
          </a:p>
          <a:p>
            <a:r>
              <a:rPr lang="en-US" sz="3600" dirty="0" err="1"/>
              <a:t>WiFi</a:t>
            </a:r>
            <a:r>
              <a:rPr lang="en-US" sz="3600" dirty="0"/>
              <a:t> Pineapple / </a:t>
            </a:r>
            <a:r>
              <a:rPr lang="en-US" sz="3600" dirty="0" err="1"/>
              <a:t>PineAP</a:t>
            </a:r>
            <a:endParaRPr lang="en-US" sz="3600" dirty="0"/>
          </a:p>
        </p:txBody>
      </p:sp>
      <p:pic>
        <p:nvPicPr>
          <p:cNvPr id="4" name="Picture 3" descr="wifi-p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025" y="4770783"/>
            <a:ext cx="3717061" cy="2087217"/>
          </a:xfrm>
          <a:prstGeom prst="rect">
            <a:avLst/>
          </a:prstGeom>
        </p:spPr>
      </p:pic>
    </p:spTree>
    <p:extLst>
      <p:ext uri="{BB962C8B-B14F-4D97-AF65-F5344CB8AC3E}">
        <p14:creationId xmlns:p14="http://schemas.microsoft.com/office/powerpoint/2010/main" val="2350214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exploitation </a:t>
            </a:r>
          </a:p>
        </p:txBody>
      </p:sp>
      <p:sp>
        <p:nvSpPr>
          <p:cNvPr id="3" name="Content Placeholder 2"/>
          <p:cNvSpPr>
            <a:spLocks noGrp="1"/>
          </p:cNvSpPr>
          <p:nvPr>
            <p:ph idx="1"/>
          </p:nvPr>
        </p:nvSpPr>
        <p:spPr/>
        <p:txBody>
          <a:bodyPr>
            <a:normAutofit/>
          </a:bodyPr>
          <a:lstStyle/>
          <a:p>
            <a:r>
              <a:rPr lang="en-US" sz="2800" dirty="0"/>
              <a:t>Exploit kits</a:t>
            </a:r>
          </a:p>
          <a:p>
            <a:pPr lvl="1"/>
            <a:r>
              <a:rPr lang="en-US" sz="2800" dirty="0" err="1"/>
              <a:t>Blackhole</a:t>
            </a:r>
            <a:endParaRPr lang="en-US" sz="2800" dirty="0"/>
          </a:p>
          <a:p>
            <a:pPr lvl="1"/>
            <a:r>
              <a:rPr lang="en-US" sz="2800" dirty="0"/>
              <a:t>Angler</a:t>
            </a:r>
          </a:p>
          <a:p>
            <a:pPr lvl="1"/>
            <a:r>
              <a:rPr lang="en-US" sz="2800" dirty="0"/>
              <a:t>Neutrino</a:t>
            </a:r>
          </a:p>
        </p:txBody>
      </p:sp>
      <p:pic>
        <p:nvPicPr>
          <p:cNvPr id="4" name="Picture 3" descr="Screen Shot 2015-07-15 at 12.54.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840" y="1502700"/>
            <a:ext cx="6111994" cy="4778257"/>
          </a:xfrm>
          <a:prstGeom prst="rect">
            <a:avLst/>
          </a:prstGeom>
        </p:spPr>
      </p:pic>
    </p:spTree>
    <p:extLst>
      <p:ext uri="{BB962C8B-B14F-4D97-AF65-F5344CB8AC3E}">
        <p14:creationId xmlns:p14="http://schemas.microsoft.com/office/powerpoint/2010/main" val="1789572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ngler-daily-revenue.jpeg"/>
          <p:cNvPicPr>
            <a:picLocks noGrp="1" noChangeAspect="1"/>
          </p:cNvPicPr>
          <p:nvPr>
            <p:ph idx="1"/>
          </p:nvPr>
        </p:nvPicPr>
        <p:blipFill>
          <a:blip r:embed="rId2">
            <a:extLst>
              <a:ext uri="{28A0092B-C50C-407E-A947-70E740481C1C}">
                <a14:useLocalDpi xmlns:a14="http://schemas.microsoft.com/office/drawing/2010/main" val="0"/>
              </a:ext>
            </a:extLst>
          </a:blip>
          <a:srcRect l="-4471" r="-4471"/>
          <a:stretch>
            <a:fillRect/>
          </a:stretch>
        </p:blipFill>
        <p:spPr>
          <a:xfrm>
            <a:off x="-131362" y="668462"/>
            <a:ext cx="8860213" cy="5581934"/>
          </a:xfrm>
        </p:spPr>
      </p:pic>
    </p:spTree>
    <p:extLst>
      <p:ext uri="{BB962C8B-B14F-4D97-AF65-F5344CB8AC3E}">
        <p14:creationId xmlns:p14="http://schemas.microsoft.com/office/powerpoint/2010/main" val="3323009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16 at 2.28.08 PM.png"/>
          <p:cNvPicPr>
            <a:picLocks noGrp="1" noChangeAspect="1"/>
          </p:cNvPicPr>
          <p:nvPr>
            <p:ph idx="1"/>
          </p:nvPr>
        </p:nvPicPr>
        <p:blipFill>
          <a:blip r:embed="rId2">
            <a:extLst>
              <a:ext uri="{28A0092B-C50C-407E-A947-70E740481C1C}">
                <a14:useLocalDpi xmlns:a14="http://schemas.microsoft.com/office/drawing/2010/main" val="0"/>
              </a:ext>
            </a:extLst>
          </a:blip>
          <a:srcRect l="-9917" r="-9917"/>
          <a:stretch>
            <a:fillRect/>
          </a:stretch>
        </p:blipFill>
        <p:spPr>
          <a:xfrm>
            <a:off x="-190266" y="718596"/>
            <a:ext cx="9019371" cy="5682204"/>
          </a:xfrm>
        </p:spPr>
      </p:pic>
    </p:spTree>
    <p:extLst>
      <p:ext uri="{BB962C8B-B14F-4D97-AF65-F5344CB8AC3E}">
        <p14:creationId xmlns:p14="http://schemas.microsoft.com/office/powerpoint/2010/main" val="585970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 so that’s nice for criminals</a:t>
            </a:r>
            <a:r>
              <a:rPr lang="is-IS" dirty="0"/>
              <a:t>…</a:t>
            </a:r>
            <a:endParaRPr lang="en-US" dirty="0"/>
          </a:p>
        </p:txBody>
      </p:sp>
      <p:sp>
        <p:nvSpPr>
          <p:cNvPr id="3" name="Content Placeholder 2"/>
          <p:cNvSpPr>
            <a:spLocks noGrp="1"/>
          </p:cNvSpPr>
          <p:nvPr>
            <p:ph idx="1"/>
          </p:nvPr>
        </p:nvSpPr>
        <p:spPr/>
        <p:txBody>
          <a:bodyPr>
            <a:normAutofit/>
          </a:bodyPr>
          <a:lstStyle/>
          <a:p>
            <a:r>
              <a:rPr lang="en-US" sz="2800" dirty="0"/>
              <a:t>But it’s widely used by </a:t>
            </a:r>
            <a:r>
              <a:rPr lang="en-US" sz="2800" dirty="0" err="1"/>
              <a:t>pentesters</a:t>
            </a:r>
            <a:r>
              <a:rPr lang="en-US" sz="2800" dirty="0"/>
              <a:t> too!</a:t>
            </a:r>
          </a:p>
          <a:p>
            <a:r>
              <a:rPr lang="en-US" sz="2800" dirty="0"/>
              <a:t>Remember that phishing framework we talked about?</a:t>
            </a:r>
          </a:p>
          <a:p>
            <a:r>
              <a:rPr lang="en-US" sz="2800" dirty="0" err="1"/>
              <a:t>Metasploit</a:t>
            </a:r>
            <a:r>
              <a:rPr lang="en-US" sz="2800" dirty="0"/>
              <a:t> Pro and other tools do this for pen testers too</a:t>
            </a:r>
          </a:p>
          <a:p>
            <a:r>
              <a:rPr lang="en-US" sz="2800" dirty="0"/>
              <a:t>Why just get a user’s password when you can use phishing + an exploit kit to control a computer gain a foothold into a target’s network?</a:t>
            </a:r>
          </a:p>
        </p:txBody>
      </p:sp>
    </p:spTree>
    <p:extLst>
      <p:ext uri="{BB962C8B-B14F-4D97-AF65-F5344CB8AC3E}">
        <p14:creationId xmlns:p14="http://schemas.microsoft.com/office/powerpoint/2010/main" val="3693295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exploitation</a:t>
            </a:r>
          </a:p>
        </p:txBody>
      </p:sp>
      <p:sp>
        <p:nvSpPr>
          <p:cNvPr id="3" name="Content Placeholder 2"/>
          <p:cNvSpPr>
            <a:spLocks noGrp="1"/>
          </p:cNvSpPr>
          <p:nvPr>
            <p:ph idx="1"/>
          </p:nvPr>
        </p:nvSpPr>
        <p:spPr/>
        <p:txBody>
          <a:bodyPr>
            <a:normAutofit/>
          </a:bodyPr>
          <a:lstStyle/>
          <a:p>
            <a:r>
              <a:rPr lang="en-US" sz="3200" dirty="0" err="1"/>
              <a:t>BeEF</a:t>
            </a:r>
            <a:r>
              <a:rPr lang="en-US" sz="3200" dirty="0"/>
              <a:t> (</a:t>
            </a:r>
            <a:r>
              <a:rPr lang="en-US" sz="3200" dirty="0">
                <a:hlinkClick r:id="rId2"/>
              </a:rPr>
              <a:t>http://beefproject.com</a:t>
            </a:r>
            <a:r>
              <a:rPr lang="en-US" sz="3200" dirty="0"/>
              <a:t>)</a:t>
            </a:r>
          </a:p>
          <a:p>
            <a:r>
              <a:rPr lang="en-US" sz="3200" dirty="0"/>
              <a:t>Browser Exploit Framework</a:t>
            </a:r>
          </a:p>
          <a:p>
            <a:r>
              <a:rPr lang="en-US" sz="3200" dirty="0"/>
              <a:t>Get a browser visit a site you control, hook a browser, then exploit it from there</a:t>
            </a:r>
          </a:p>
        </p:txBody>
      </p:sp>
    </p:spTree>
    <p:extLst>
      <p:ext uri="{BB962C8B-B14F-4D97-AF65-F5344CB8AC3E}">
        <p14:creationId xmlns:p14="http://schemas.microsoft.com/office/powerpoint/2010/main" val="3332785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8271A-F235-0142-8FD2-57E4DC8933B6}"/>
              </a:ext>
            </a:extLst>
          </p:cNvPr>
          <p:cNvSpPr>
            <a:spLocks noGrp="1"/>
          </p:cNvSpPr>
          <p:nvPr>
            <p:ph type="title"/>
          </p:nvPr>
        </p:nvSpPr>
        <p:spPr/>
        <p:txBody>
          <a:bodyPr/>
          <a:lstStyle/>
          <a:p>
            <a:r>
              <a:rPr lang="en-US" dirty="0" err="1"/>
              <a:t>BeEF</a:t>
            </a:r>
            <a:r>
              <a:rPr lang="en-US"/>
              <a:t> Exercise</a:t>
            </a:r>
          </a:p>
        </p:txBody>
      </p:sp>
      <p:sp>
        <p:nvSpPr>
          <p:cNvPr id="3" name="Content Placeholder 2">
            <a:extLst>
              <a:ext uri="{FF2B5EF4-FFF2-40B4-BE49-F238E27FC236}">
                <a16:creationId xmlns:a16="http://schemas.microsoft.com/office/drawing/2014/main" id="{CCBF63C1-E9D7-7C45-A1F4-6161714910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3450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from within your browser</a:t>
            </a:r>
          </a:p>
        </p:txBody>
      </p:sp>
      <p:sp>
        <p:nvSpPr>
          <p:cNvPr id="3" name="Content Placeholder 2"/>
          <p:cNvSpPr>
            <a:spLocks noGrp="1"/>
          </p:cNvSpPr>
          <p:nvPr>
            <p:ph idx="1"/>
          </p:nvPr>
        </p:nvSpPr>
        <p:spPr/>
        <p:txBody>
          <a:bodyPr/>
          <a:lstStyle/>
          <a:p>
            <a:r>
              <a:rPr lang="en-US" dirty="0"/>
              <a:t>Tamper Data (Firefox)</a:t>
            </a:r>
          </a:p>
          <a:p>
            <a:r>
              <a:rPr lang="en-US" dirty="0" err="1"/>
              <a:t>TamperMonkey</a:t>
            </a:r>
            <a:r>
              <a:rPr lang="en-US" dirty="0"/>
              <a:t> (Chrome - more hands-on)</a:t>
            </a:r>
          </a:p>
          <a:p>
            <a:r>
              <a:rPr lang="en-US" dirty="0"/>
              <a:t>Firebug (Chrome and Firefox)</a:t>
            </a:r>
          </a:p>
          <a:p>
            <a:r>
              <a:rPr lang="en-US" dirty="0"/>
              <a:t>Zed Attack Proxy (ZAP): </a:t>
            </a:r>
            <a:r>
              <a:rPr lang="en-US" dirty="0">
                <a:hlinkClick r:id="rId2"/>
              </a:rPr>
              <a:t>http://www.owasp.org/index.php/OWASP_Zed_Attack_Proxy_Project</a:t>
            </a:r>
            <a:endParaRPr lang="en-US" dirty="0"/>
          </a:p>
          <a:p>
            <a:endParaRPr lang="en-US" dirty="0"/>
          </a:p>
        </p:txBody>
      </p:sp>
    </p:spTree>
    <p:extLst>
      <p:ext uri="{BB962C8B-B14F-4D97-AF65-F5344CB8AC3E}">
        <p14:creationId xmlns:p14="http://schemas.microsoft.com/office/powerpoint/2010/main" val="1983911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Zed Attack Proxy (ZAP)</a:t>
            </a:r>
          </a:p>
        </p:txBody>
      </p:sp>
      <p:pic>
        <p:nvPicPr>
          <p:cNvPr id="6" name="Content Placeholder 5" descr="Screen Shot 2016-10-04 at 4.14.43 PM.png"/>
          <p:cNvPicPr>
            <a:picLocks noGrp="1" noChangeAspect="1"/>
          </p:cNvPicPr>
          <p:nvPr>
            <p:ph idx="1"/>
          </p:nvPr>
        </p:nvPicPr>
        <p:blipFill>
          <a:blip r:embed="rId2" cstate="print">
            <a:extLst>
              <a:ext uri="{28A0092B-C50C-407E-A947-70E740481C1C}">
                <a14:useLocalDpi xmlns:a14="http://schemas.microsoft.com/office/drawing/2010/main" val="0"/>
              </a:ext>
            </a:extLst>
          </a:blip>
          <a:srcRect l="6895" r="6895"/>
          <a:stretch>
            <a:fillRect/>
          </a:stretch>
        </p:blipFill>
        <p:spPr/>
      </p:pic>
    </p:spTree>
    <p:extLst>
      <p:ext uri="{BB962C8B-B14F-4D97-AF65-F5344CB8AC3E}">
        <p14:creationId xmlns:p14="http://schemas.microsoft.com/office/powerpoint/2010/main" val="1246884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Fuzzers</a:t>
            </a:r>
            <a:endParaRPr lang="en-US" dirty="0"/>
          </a:p>
        </p:txBody>
      </p:sp>
      <p:sp>
        <p:nvSpPr>
          <p:cNvPr id="3" name="Content Placeholder 2"/>
          <p:cNvSpPr>
            <a:spLocks noGrp="1"/>
          </p:cNvSpPr>
          <p:nvPr>
            <p:ph idx="1"/>
          </p:nvPr>
        </p:nvSpPr>
        <p:spPr/>
        <p:txBody>
          <a:bodyPr/>
          <a:lstStyle/>
          <a:p>
            <a:r>
              <a:rPr lang="en-US" dirty="0"/>
              <a:t>The spray and pray approach</a:t>
            </a:r>
          </a:p>
          <a:p>
            <a:r>
              <a:rPr lang="en-US" dirty="0"/>
              <a:t>Inject lots of random data at an application and see what makes it crash</a:t>
            </a:r>
          </a:p>
          <a:p>
            <a:r>
              <a:rPr lang="en-US" dirty="0"/>
              <a:t>Follow up on those crashes to see if it’s something you can exploit</a:t>
            </a:r>
          </a:p>
          <a:p>
            <a:r>
              <a:rPr lang="en-US" dirty="0" err="1"/>
              <a:t>Wfuzz</a:t>
            </a:r>
            <a:r>
              <a:rPr lang="en-US" dirty="0"/>
              <a:t> – For web apps and finding non-linked directories</a:t>
            </a:r>
          </a:p>
          <a:p>
            <a:r>
              <a:rPr lang="en-US" dirty="0"/>
              <a:t>Wapiti – Another web app </a:t>
            </a:r>
            <a:r>
              <a:rPr lang="en-US" dirty="0" err="1"/>
              <a:t>fuzzer</a:t>
            </a:r>
            <a:endParaRPr lang="en-US" dirty="0"/>
          </a:p>
          <a:p>
            <a:endParaRPr lang="en-US" dirty="0"/>
          </a:p>
        </p:txBody>
      </p:sp>
    </p:spTree>
    <p:extLst>
      <p:ext uri="{BB962C8B-B14F-4D97-AF65-F5344CB8AC3E}">
        <p14:creationId xmlns:p14="http://schemas.microsoft.com/office/powerpoint/2010/main" val="34642487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JexBoss</a:t>
            </a:r>
            <a:endParaRPr lang="en-US" dirty="0"/>
          </a:p>
        </p:txBody>
      </p:sp>
      <p:sp>
        <p:nvSpPr>
          <p:cNvPr id="3" name="Content Placeholder 2"/>
          <p:cNvSpPr>
            <a:spLocks noGrp="1"/>
          </p:cNvSpPr>
          <p:nvPr>
            <p:ph idx="1"/>
          </p:nvPr>
        </p:nvSpPr>
        <p:spPr/>
        <p:txBody>
          <a:bodyPr/>
          <a:lstStyle/>
          <a:p>
            <a:r>
              <a:rPr lang="en-US" dirty="0" err="1"/>
              <a:t>Jboss</a:t>
            </a:r>
            <a:r>
              <a:rPr lang="en-US" dirty="0"/>
              <a:t> verify and </a:t>
            </a:r>
            <a:r>
              <a:rPr lang="en-US" dirty="0" err="1"/>
              <a:t>EXploitation</a:t>
            </a:r>
            <a:r>
              <a:rPr lang="en-US" dirty="0"/>
              <a:t> Tool</a:t>
            </a:r>
          </a:p>
          <a:p>
            <a:r>
              <a:rPr lang="en-US" dirty="0">
                <a:hlinkClick r:id="rId2"/>
              </a:rPr>
              <a:t>https://github.com/joaomatosf/jexboss</a:t>
            </a:r>
            <a:endParaRPr lang="en-US" dirty="0"/>
          </a:p>
          <a:p>
            <a:r>
              <a:rPr lang="en-US" dirty="0"/>
              <a:t>Tests and exploits vulnerabilities in the </a:t>
            </a:r>
            <a:r>
              <a:rPr lang="en-US" dirty="0" err="1"/>
              <a:t>JBoss</a:t>
            </a:r>
            <a:r>
              <a:rPr lang="en-US" dirty="0"/>
              <a:t> Application Server</a:t>
            </a:r>
          </a:p>
          <a:p>
            <a:r>
              <a:rPr lang="en-US" dirty="0"/>
              <a:t>What’s </a:t>
            </a:r>
            <a:r>
              <a:rPr lang="en-US" dirty="0" err="1"/>
              <a:t>JBoss</a:t>
            </a:r>
            <a:r>
              <a:rPr lang="en-US" dirty="0"/>
              <a:t>?  Platform for deploying Java applications</a:t>
            </a:r>
          </a:p>
          <a:p>
            <a:r>
              <a:rPr lang="en-US" dirty="0"/>
              <a:t>Why is this useful?</a:t>
            </a:r>
          </a:p>
        </p:txBody>
      </p:sp>
    </p:spTree>
    <p:extLst>
      <p:ext uri="{BB962C8B-B14F-4D97-AF65-F5344CB8AC3E}">
        <p14:creationId xmlns:p14="http://schemas.microsoft.com/office/powerpoint/2010/main" val="8038938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JexBoss</a:t>
            </a:r>
            <a:endParaRPr lang="en-US" dirty="0"/>
          </a:p>
        </p:txBody>
      </p:sp>
      <p:sp>
        <p:nvSpPr>
          <p:cNvPr id="3" name="Content Placeholder 2"/>
          <p:cNvSpPr>
            <a:spLocks noGrp="1"/>
          </p:cNvSpPr>
          <p:nvPr>
            <p:ph idx="1"/>
          </p:nvPr>
        </p:nvSpPr>
        <p:spPr/>
        <p:txBody>
          <a:bodyPr/>
          <a:lstStyle/>
          <a:p>
            <a:r>
              <a:rPr lang="en-US" dirty="0"/>
              <a:t>Exploit vectors:</a:t>
            </a:r>
          </a:p>
          <a:p>
            <a:pPr lvl="1"/>
            <a:r>
              <a:rPr lang="en-US" dirty="0"/>
              <a:t>/admin-console</a:t>
            </a:r>
          </a:p>
          <a:p>
            <a:pPr lvl="1"/>
            <a:r>
              <a:rPr lang="en-US" dirty="0"/>
              <a:t>/</a:t>
            </a:r>
            <a:r>
              <a:rPr lang="en-US" dirty="0" err="1"/>
              <a:t>jmx</a:t>
            </a:r>
            <a:r>
              <a:rPr lang="en-US" dirty="0"/>
              <a:t>-console</a:t>
            </a:r>
          </a:p>
          <a:p>
            <a:pPr lvl="1"/>
            <a:r>
              <a:rPr lang="en-US" dirty="0"/>
              <a:t>/web-console/Invoker</a:t>
            </a:r>
          </a:p>
          <a:p>
            <a:pPr lvl="1"/>
            <a:r>
              <a:rPr lang="en-US" dirty="0"/>
              <a:t>/invoker/</a:t>
            </a:r>
            <a:r>
              <a:rPr lang="en-US" dirty="0" err="1"/>
              <a:t>JMXInvokerServlet</a:t>
            </a:r>
            <a:endParaRPr lang="en-US" dirty="0"/>
          </a:p>
        </p:txBody>
      </p:sp>
    </p:spTree>
    <p:extLst>
      <p:ext uri="{BB962C8B-B14F-4D97-AF65-F5344CB8AC3E}">
        <p14:creationId xmlns:p14="http://schemas.microsoft.com/office/powerpoint/2010/main" val="23392022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jex-boss-standalone_mode.png"/>
          <p:cNvPicPr>
            <a:picLocks noGrp="1" noChangeAspect="1"/>
          </p:cNvPicPr>
          <p:nvPr>
            <p:ph idx="1"/>
          </p:nvPr>
        </p:nvPicPr>
        <p:blipFill>
          <a:blip r:embed="rId2" cstate="print">
            <a:extLst>
              <a:ext uri="{28A0092B-C50C-407E-A947-70E740481C1C}">
                <a14:useLocalDpi xmlns:a14="http://schemas.microsoft.com/office/drawing/2010/main" val="0"/>
              </a:ext>
            </a:extLst>
          </a:blip>
          <a:srcRect l="-12792" r="-12792"/>
          <a:stretch>
            <a:fillRect/>
          </a:stretch>
        </p:blipFill>
        <p:spPr>
          <a:xfrm>
            <a:off x="-514083" y="274639"/>
            <a:ext cx="9724067" cy="6126162"/>
          </a:xfrm>
        </p:spPr>
      </p:pic>
    </p:spTree>
    <p:extLst>
      <p:ext uri="{BB962C8B-B14F-4D97-AF65-F5344CB8AC3E}">
        <p14:creationId xmlns:p14="http://schemas.microsoft.com/office/powerpoint/2010/main" val="80218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Jexboss</a:t>
            </a:r>
            <a:r>
              <a:rPr lang="en-US" dirty="0"/>
              <a:t> Exercise</a:t>
            </a:r>
          </a:p>
        </p:txBody>
      </p:sp>
      <p:sp>
        <p:nvSpPr>
          <p:cNvPr id="3" name="Content Placeholder 2"/>
          <p:cNvSpPr>
            <a:spLocks noGrp="1"/>
          </p:cNvSpPr>
          <p:nvPr>
            <p:ph idx="1"/>
          </p:nvPr>
        </p:nvSpPr>
        <p:spPr/>
        <p:txBody>
          <a:bodyPr/>
          <a:lstStyle/>
          <a:p>
            <a:r>
              <a:rPr lang="en-US" b="1" dirty="0" err="1"/>
              <a:t>git</a:t>
            </a:r>
            <a:r>
              <a:rPr lang="en-US" b="1" dirty="0"/>
              <a:t> clone https://</a:t>
            </a:r>
            <a:r>
              <a:rPr lang="en-US" b="1" dirty="0" err="1"/>
              <a:t>github.com</a:t>
            </a:r>
            <a:r>
              <a:rPr lang="en-US" b="1" dirty="0"/>
              <a:t>/</a:t>
            </a:r>
            <a:r>
              <a:rPr lang="en-US" b="1" dirty="0" err="1"/>
              <a:t>joaomatosf</a:t>
            </a:r>
            <a:r>
              <a:rPr lang="en-US" b="1" dirty="0"/>
              <a:t>/</a:t>
            </a:r>
            <a:r>
              <a:rPr lang="en-US" b="1" dirty="0" err="1"/>
              <a:t>jexboss.git</a:t>
            </a:r>
            <a:endParaRPr lang="en-US" dirty="0"/>
          </a:p>
          <a:p>
            <a:r>
              <a:rPr lang="en-US" b="1" dirty="0"/>
              <a:t>cd </a:t>
            </a:r>
            <a:r>
              <a:rPr lang="en-US" b="1" dirty="0" err="1"/>
              <a:t>jexboss</a:t>
            </a:r>
            <a:endParaRPr lang="en-US" dirty="0"/>
          </a:p>
          <a:p>
            <a:r>
              <a:rPr lang="en-US" b="1" dirty="0"/>
              <a:t>pip install -r </a:t>
            </a:r>
            <a:r>
              <a:rPr lang="en-US" b="1" dirty="0" err="1"/>
              <a:t>requires.txt</a:t>
            </a:r>
            <a:endParaRPr lang="en-US" dirty="0"/>
          </a:p>
          <a:p>
            <a:r>
              <a:rPr lang="en-US" b="1" dirty="0"/>
              <a:t>python </a:t>
            </a:r>
            <a:r>
              <a:rPr lang="en-US" b="1" dirty="0" err="1"/>
              <a:t>jexboss.py</a:t>
            </a:r>
            <a:r>
              <a:rPr lang="en-US" b="1" dirty="0"/>
              <a:t> –h</a:t>
            </a:r>
            <a:endParaRPr lang="en-US" dirty="0"/>
          </a:p>
          <a:p>
            <a:pPr marL="114300" indent="0">
              <a:buNone/>
            </a:pPr>
            <a:endParaRPr lang="en-US" dirty="0"/>
          </a:p>
          <a:p>
            <a:r>
              <a:rPr lang="en-US" b="1" dirty="0"/>
              <a:t>python </a:t>
            </a:r>
            <a:r>
              <a:rPr lang="en-US" b="1" dirty="0" err="1"/>
              <a:t>jexboss.py</a:t>
            </a:r>
            <a:r>
              <a:rPr lang="en-US" b="1" dirty="0"/>
              <a:t> –host </a:t>
            </a:r>
            <a:r>
              <a:rPr lang="en-US" b="1" i="1" dirty="0"/>
              <a:t>vulnerable.host</a:t>
            </a:r>
            <a:r>
              <a:rPr lang="en-US" b="1" dirty="0"/>
              <a:t>:8080</a:t>
            </a:r>
            <a:endParaRPr lang="en-US" dirty="0"/>
          </a:p>
          <a:p>
            <a:endParaRPr lang="en-US" dirty="0"/>
          </a:p>
          <a:p>
            <a:r>
              <a:rPr lang="en-US" dirty="0"/>
              <a:t>Skip the “</a:t>
            </a:r>
            <a:r>
              <a:rPr lang="en-US" dirty="0" err="1"/>
              <a:t>jmx</a:t>
            </a:r>
            <a:r>
              <a:rPr lang="en-US" dirty="0"/>
              <a:t>-console” exploit by typing “</a:t>
            </a:r>
            <a:r>
              <a:rPr lang="en-US" b="1" dirty="0"/>
              <a:t>no</a:t>
            </a:r>
            <a:r>
              <a:rPr lang="en-US" dirty="0"/>
              <a:t>”</a:t>
            </a:r>
          </a:p>
          <a:p>
            <a:r>
              <a:rPr lang="en-US" dirty="0"/>
              <a:t>Select “</a:t>
            </a:r>
            <a:r>
              <a:rPr lang="en-US" b="1" dirty="0"/>
              <a:t>yes</a:t>
            </a:r>
            <a:r>
              <a:rPr lang="en-US" dirty="0"/>
              <a:t>” for the “web-console” exploit</a:t>
            </a:r>
          </a:p>
        </p:txBody>
      </p:sp>
    </p:spTree>
    <p:extLst>
      <p:ext uri="{BB962C8B-B14F-4D97-AF65-F5344CB8AC3E}">
        <p14:creationId xmlns:p14="http://schemas.microsoft.com/office/powerpoint/2010/main" val="1334695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2 at 2.17.45 PM.png"/>
          <p:cNvPicPr>
            <a:picLocks noGrp="1" noChangeAspect="1"/>
          </p:cNvPicPr>
          <p:nvPr>
            <p:ph idx="1"/>
          </p:nvPr>
        </p:nvPicPr>
        <p:blipFill>
          <a:blip r:embed="rId2">
            <a:extLst>
              <a:ext uri="{28A0092B-C50C-407E-A947-70E740481C1C}">
                <a14:useLocalDpi xmlns:a14="http://schemas.microsoft.com/office/drawing/2010/main" val="0"/>
              </a:ext>
            </a:extLst>
          </a:blip>
          <a:srcRect l="-40111" r="-40111"/>
          <a:stretch>
            <a:fillRect/>
          </a:stretch>
        </p:blipFill>
        <p:spPr>
          <a:xfrm>
            <a:off x="-1380790" y="274638"/>
            <a:ext cx="7620000" cy="4800600"/>
          </a:xfrm>
        </p:spPr>
      </p:pic>
      <p:pic>
        <p:nvPicPr>
          <p:cNvPr id="5" name="Picture 4" descr="Screen Shot 2016-06-22 at 2.17.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520" y="5075238"/>
            <a:ext cx="3930792" cy="1591728"/>
          </a:xfrm>
          <a:prstGeom prst="rect">
            <a:avLst/>
          </a:prstGeom>
        </p:spPr>
      </p:pic>
    </p:spTree>
    <p:extLst>
      <p:ext uri="{BB962C8B-B14F-4D97-AF65-F5344CB8AC3E}">
        <p14:creationId xmlns:p14="http://schemas.microsoft.com/office/powerpoint/2010/main" val="3816496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Damn Vulnerable Web App</a:t>
            </a:r>
          </a:p>
        </p:txBody>
      </p:sp>
      <p:sp>
        <p:nvSpPr>
          <p:cNvPr id="3" name="Content Placeholder 2"/>
          <p:cNvSpPr>
            <a:spLocks noGrp="1"/>
          </p:cNvSpPr>
          <p:nvPr>
            <p:ph idx="1"/>
          </p:nvPr>
        </p:nvSpPr>
        <p:spPr/>
        <p:txBody>
          <a:bodyPr/>
          <a:lstStyle/>
          <a:p>
            <a:r>
              <a:rPr lang="en-US" dirty="0">
                <a:hlinkClick r:id="rId2"/>
              </a:rPr>
              <a:t>http://www.dvwa.co.uk/</a:t>
            </a:r>
            <a:endParaRPr lang="en-US" dirty="0"/>
          </a:p>
          <a:p>
            <a:r>
              <a:rPr lang="en-US" dirty="0"/>
              <a:t>A great tool to learn a lot about web applications and how easy it is to write them poorly</a:t>
            </a:r>
          </a:p>
          <a:p>
            <a:r>
              <a:rPr lang="en-US" dirty="0"/>
              <a:t>Not installed on your Ubuntu VM but it’s easy to install to go further.</a:t>
            </a:r>
          </a:p>
        </p:txBody>
      </p:sp>
    </p:spTree>
    <p:extLst>
      <p:ext uri="{BB962C8B-B14F-4D97-AF65-F5344CB8AC3E}">
        <p14:creationId xmlns:p14="http://schemas.microsoft.com/office/powerpoint/2010/main" val="3851684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166E-AB2A-C440-9F53-5D4C55F82810}"/>
              </a:ext>
            </a:extLst>
          </p:cNvPr>
          <p:cNvSpPr>
            <a:spLocks noGrp="1"/>
          </p:cNvSpPr>
          <p:nvPr>
            <p:ph type="title"/>
          </p:nvPr>
        </p:nvSpPr>
        <p:spPr/>
        <p:txBody>
          <a:bodyPr/>
          <a:lstStyle/>
          <a:p>
            <a:r>
              <a:rPr lang="en-US"/>
              <a:t>Homework #3</a:t>
            </a:r>
          </a:p>
        </p:txBody>
      </p:sp>
      <p:sp>
        <p:nvSpPr>
          <p:cNvPr id="3" name="Content Placeholder 2">
            <a:extLst>
              <a:ext uri="{FF2B5EF4-FFF2-40B4-BE49-F238E27FC236}">
                <a16:creationId xmlns:a16="http://schemas.microsoft.com/office/drawing/2014/main" id="{BCED7FAD-3998-E744-9F7F-A5AA53E0AE30}"/>
              </a:ext>
            </a:extLst>
          </p:cNvPr>
          <p:cNvSpPr>
            <a:spLocks noGrp="1"/>
          </p:cNvSpPr>
          <p:nvPr>
            <p:ph idx="1"/>
          </p:nvPr>
        </p:nvSpPr>
        <p:spPr/>
        <p:txBody>
          <a:bodyPr/>
          <a:lstStyle/>
          <a:p>
            <a:pPr marL="114300" indent="0">
              <a:buNone/>
            </a:pPr>
            <a:r>
              <a:rPr lang="en-US" dirty="0"/>
              <a:t>From an unprivileged level of access find a way to elevate your privileges on the Ubuntu host to so you can run commands as root (id 0)</a:t>
            </a:r>
          </a:p>
          <a:p>
            <a:pPr marL="114300" indent="0">
              <a:buNone/>
            </a:pPr>
            <a:endParaRPr lang="en-US" dirty="0"/>
          </a:p>
          <a:p>
            <a:pPr marL="114300" indent="0">
              <a:buNone/>
            </a:pPr>
            <a:r>
              <a:rPr lang="en-US" dirty="0"/>
              <a:t>There are multiple ways to do this, see the homework document for more details.</a:t>
            </a:r>
          </a:p>
        </p:txBody>
      </p:sp>
    </p:spTree>
    <p:extLst>
      <p:ext uri="{BB962C8B-B14F-4D97-AF65-F5344CB8AC3E}">
        <p14:creationId xmlns:p14="http://schemas.microsoft.com/office/powerpoint/2010/main" val="696666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one-more-thing.jpg"/>
          <p:cNvPicPr>
            <a:picLocks noGrp="1" noChangeAspect="1"/>
          </p:cNvPicPr>
          <p:nvPr>
            <p:ph idx="1"/>
          </p:nvPr>
        </p:nvPicPr>
        <p:blipFill>
          <a:blip r:embed="rId2">
            <a:extLst>
              <a:ext uri="{28A0092B-C50C-407E-A947-70E740481C1C}">
                <a14:useLocalDpi xmlns:a14="http://schemas.microsoft.com/office/drawing/2010/main" val="0"/>
              </a:ext>
            </a:extLst>
          </a:blip>
          <a:srcRect l="-3651" r="-3651"/>
          <a:stretch>
            <a:fillRect/>
          </a:stretch>
        </p:blipFill>
        <p:spPr/>
      </p:pic>
    </p:spTree>
    <p:extLst>
      <p:ext uri="{BB962C8B-B14F-4D97-AF65-F5344CB8AC3E}">
        <p14:creationId xmlns:p14="http://schemas.microsoft.com/office/powerpoint/2010/main" val="2215968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Midterm</a:t>
            </a:r>
          </a:p>
        </p:txBody>
      </p:sp>
      <p:pic>
        <p:nvPicPr>
          <p:cNvPr id="4" name="Content Placeholder 3" descr="home-alone.jpg"/>
          <p:cNvPicPr>
            <a:picLocks noGrp="1" noChangeAspect="1"/>
          </p:cNvPicPr>
          <p:nvPr>
            <p:ph idx="1"/>
          </p:nvPr>
        </p:nvPicPr>
        <p:blipFill>
          <a:blip r:embed="rId2">
            <a:extLst>
              <a:ext uri="{28A0092B-C50C-407E-A947-70E740481C1C}">
                <a14:useLocalDpi xmlns:a14="http://schemas.microsoft.com/office/drawing/2010/main" val="0"/>
              </a:ext>
            </a:extLst>
          </a:blip>
          <a:srcRect l="-9524" r="-9524"/>
          <a:stretch>
            <a:fillRect/>
          </a:stretch>
        </p:blipFill>
        <p:spPr/>
      </p:pic>
    </p:spTree>
    <p:extLst>
      <p:ext uri="{BB962C8B-B14F-4D97-AF65-F5344CB8AC3E}">
        <p14:creationId xmlns:p14="http://schemas.microsoft.com/office/powerpoint/2010/main" val="2601900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Midterm</a:t>
            </a:r>
          </a:p>
        </p:txBody>
      </p:sp>
      <p:sp>
        <p:nvSpPr>
          <p:cNvPr id="3" name="Content Placeholder 2"/>
          <p:cNvSpPr>
            <a:spLocks noGrp="1"/>
          </p:cNvSpPr>
          <p:nvPr>
            <p:ph idx="1"/>
          </p:nvPr>
        </p:nvSpPr>
        <p:spPr/>
        <p:txBody>
          <a:bodyPr>
            <a:normAutofit/>
          </a:bodyPr>
          <a:lstStyle/>
          <a:p>
            <a:r>
              <a:rPr lang="en-US" sz="3200" dirty="0"/>
              <a:t>You have been hired to conduct a penetration test and security assessment for ENPM685 Pictures, Inc.</a:t>
            </a:r>
          </a:p>
          <a:p>
            <a:pPr marL="114300" indent="0">
              <a:buNone/>
            </a:pPr>
            <a:endParaRPr lang="en-US" sz="3200" dirty="0"/>
          </a:p>
          <a:p>
            <a:r>
              <a:rPr lang="en-US" sz="3200" dirty="0"/>
              <a:t>Conduct a penetration test</a:t>
            </a:r>
          </a:p>
          <a:p>
            <a:r>
              <a:rPr lang="en-US" sz="3200" dirty="0"/>
              <a:t>Document any flags you find along the way (there are 6)</a:t>
            </a:r>
          </a:p>
          <a:p>
            <a:pPr marL="114300" indent="0">
              <a:buNone/>
            </a:pPr>
            <a:endParaRPr lang="en-US" sz="3200" dirty="0"/>
          </a:p>
        </p:txBody>
      </p:sp>
    </p:spTree>
    <p:extLst>
      <p:ext uri="{BB962C8B-B14F-4D97-AF65-F5344CB8AC3E}">
        <p14:creationId xmlns:p14="http://schemas.microsoft.com/office/powerpoint/2010/main" val="426347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BFBB-35F5-7A4C-9F4B-03FCB452E675}"/>
              </a:ext>
            </a:extLst>
          </p:cNvPr>
          <p:cNvSpPr>
            <a:spLocks noGrp="1"/>
          </p:cNvSpPr>
          <p:nvPr>
            <p:ph type="title"/>
          </p:nvPr>
        </p:nvSpPr>
        <p:spPr/>
        <p:txBody>
          <a:bodyPr/>
          <a:lstStyle/>
          <a:p>
            <a:r>
              <a:rPr lang="en-US" dirty="0"/>
              <a:t>The Midterm – Flags?</a:t>
            </a:r>
          </a:p>
        </p:txBody>
      </p:sp>
      <p:sp>
        <p:nvSpPr>
          <p:cNvPr id="3" name="Content Placeholder 2">
            <a:extLst>
              <a:ext uri="{FF2B5EF4-FFF2-40B4-BE49-F238E27FC236}">
                <a16:creationId xmlns:a16="http://schemas.microsoft.com/office/drawing/2014/main" id="{6EFB6EC8-83FB-E14C-88E8-2A3CCBFE8C86}"/>
              </a:ext>
            </a:extLst>
          </p:cNvPr>
          <p:cNvSpPr>
            <a:spLocks noGrp="1"/>
          </p:cNvSpPr>
          <p:nvPr>
            <p:ph idx="1"/>
          </p:nvPr>
        </p:nvSpPr>
        <p:spPr/>
        <p:txBody>
          <a:bodyPr>
            <a:normAutofit/>
          </a:bodyPr>
          <a:lstStyle/>
          <a:p>
            <a:r>
              <a:rPr lang="en-US" sz="3200" dirty="0"/>
              <a:t>What’s a flag? Something on one of the systems that sticks out.  They will be marked as “</a:t>
            </a:r>
            <a:r>
              <a:rPr lang="en-US" sz="3200" dirty="0" err="1"/>
              <a:t>flagX</a:t>
            </a:r>
            <a:r>
              <a:rPr lang="en-US" sz="3200" dirty="0"/>
              <a:t>” where X = 1-6</a:t>
            </a:r>
          </a:p>
          <a:p>
            <a:endParaRPr lang="en-US" sz="3200" dirty="0"/>
          </a:p>
          <a:p>
            <a:r>
              <a:rPr lang="en-US" sz="3200" dirty="0"/>
              <a:t>Ex: If a file is a flag the CONTENT of the file is the actual flag, not just the file name.</a:t>
            </a:r>
          </a:p>
          <a:p>
            <a:endParaRPr lang="en-US" sz="3200" dirty="0"/>
          </a:p>
          <a:p>
            <a:r>
              <a:rPr lang="en-US" sz="3200" b="1" dirty="0"/>
              <a:t>You’ll (hopefully) know it when you see it</a:t>
            </a:r>
          </a:p>
        </p:txBody>
      </p:sp>
    </p:spTree>
    <p:extLst>
      <p:ext uri="{BB962C8B-B14F-4D97-AF65-F5344CB8AC3E}">
        <p14:creationId xmlns:p14="http://schemas.microsoft.com/office/powerpoint/2010/main" val="1686874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Midterm</a:t>
            </a:r>
          </a:p>
        </p:txBody>
      </p:sp>
      <p:sp>
        <p:nvSpPr>
          <p:cNvPr id="3" name="Content Placeholder 2"/>
          <p:cNvSpPr>
            <a:spLocks noGrp="1"/>
          </p:cNvSpPr>
          <p:nvPr>
            <p:ph idx="1"/>
          </p:nvPr>
        </p:nvSpPr>
        <p:spPr/>
        <p:txBody>
          <a:bodyPr>
            <a:normAutofit/>
          </a:bodyPr>
          <a:lstStyle/>
          <a:p>
            <a:pPr marL="114300" indent="0">
              <a:buNone/>
            </a:pPr>
            <a:r>
              <a:rPr lang="en-US" sz="2800" dirty="0"/>
              <a:t>You will create a new Ubuntu 20.04 VM and the run an install script to build the VM for you.</a:t>
            </a:r>
          </a:p>
          <a:p>
            <a:pPr marL="114300" indent="0">
              <a:buNone/>
            </a:pPr>
            <a:endParaRPr lang="en-US" sz="2800" dirty="0"/>
          </a:p>
          <a:p>
            <a:pPr marL="114300" indent="0">
              <a:buNone/>
            </a:pPr>
            <a:r>
              <a:rPr lang="en-US" sz="2800" dirty="0"/>
              <a:t>Once you have built the install script you may not use the account you created to built the VM for any part of the exercise</a:t>
            </a:r>
          </a:p>
          <a:p>
            <a:pPr marL="114300" indent="0">
              <a:buNone/>
            </a:pPr>
            <a:endParaRPr lang="en-US" sz="2800" dirty="0"/>
          </a:p>
          <a:p>
            <a:pPr marL="114300" indent="0">
              <a:buNone/>
            </a:pPr>
            <a:r>
              <a:rPr lang="en-US" sz="2800" dirty="0"/>
              <a:t>Analyzing or reverse engineering the script or anything it downloads is </a:t>
            </a:r>
            <a:r>
              <a:rPr lang="en-US" sz="2800" b="1" dirty="0"/>
              <a:t>NOT PERMITTED</a:t>
            </a:r>
            <a:r>
              <a:rPr lang="en-US" sz="2800" dirty="0"/>
              <a:t>.</a:t>
            </a:r>
          </a:p>
        </p:txBody>
      </p:sp>
    </p:spTree>
    <p:extLst>
      <p:ext uri="{BB962C8B-B14F-4D97-AF65-F5344CB8AC3E}">
        <p14:creationId xmlns:p14="http://schemas.microsoft.com/office/powerpoint/2010/main" val="12679181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Midterm</a:t>
            </a:r>
          </a:p>
        </p:txBody>
      </p:sp>
      <p:sp>
        <p:nvSpPr>
          <p:cNvPr id="3" name="Content Placeholder 2"/>
          <p:cNvSpPr>
            <a:spLocks noGrp="1"/>
          </p:cNvSpPr>
          <p:nvPr>
            <p:ph idx="1"/>
          </p:nvPr>
        </p:nvSpPr>
        <p:spPr/>
        <p:txBody>
          <a:bodyPr>
            <a:normAutofit/>
          </a:bodyPr>
          <a:lstStyle/>
          <a:p>
            <a:pPr marL="114300" indent="0">
              <a:buNone/>
            </a:pPr>
            <a:r>
              <a:rPr lang="en-US" sz="2800" dirty="0"/>
              <a:t>Use any tools you feel are appropriate.</a:t>
            </a:r>
          </a:p>
          <a:p>
            <a:pPr marL="114300" indent="0">
              <a:buNone/>
            </a:pPr>
            <a:endParaRPr lang="en-US" sz="2800" dirty="0"/>
          </a:p>
          <a:p>
            <a:pPr marL="114300" indent="0">
              <a:buNone/>
            </a:pPr>
            <a:r>
              <a:rPr lang="en-US" sz="2800" dirty="0"/>
              <a:t>The CEO checks his email at least once a day, but usually twice a day, one around lunch time and again in the evening.  He is not the most technically savvy so a basic well-crafted phishing attempt will most likely work.</a:t>
            </a:r>
          </a:p>
        </p:txBody>
      </p:sp>
    </p:spTree>
    <p:extLst>
      <p:ext uri="{BB962C8B-B14F-4D97-AF65-F5344CB8AC3E}">
        <p14:creationId xmlns:p14="http://schemas.microsoft.com/office/powerpoint/2010/main" val="19063760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The Midterm – NOT PERMITTED</a:t>
            </a:r>
          </a:p>
        </p:txBody>
      </p:sp>
      <p:sp>
        <p:nvSpPr>
          <p:cNvPr id="3" name="Content Placeholder 2"/>
          <p:cNvSpPr>
            <a:spLocks noGrp="1"/>
          </p:cNvSpPr>
          <p:nvPr>
            <p:ph idx="1"/>
          </p:nvPr>
        </p:nvSpPr>
        <p:spPr/>
        <p:txBody>
          <a:bodyPr>
            <a:normAutofit/>
          </a:bodyPr>
          <a:lstStyle/>
          <a:p>
            <a:r>
              <a:rPr lang="en-US" dirty="0"/>
              <a:t>Asking other people to assist you with this project </a:t>
            </a:r>
            <a:r>
              <a:rPr lang="en-US" b="1" dirty="0"/>
              <a:t>is NOT PERMITTED</a:t>
            </a:r>
            <a:r>
              <a:rPr lang="en-US" dirty="0"/>
              <a:t>.   However if you are stuck you may ask the professor for a hint.  You are given ONE hint that will not affect your grade.  You may ask for (and be provided) more hints if needed but extra hints will affect your grade.  Technical issues with resolving installing, running, or connecting the Virtual Machines do not count towards your hint count.</a:t>
            </a:r>
          </a:p>
          <a:p>
            <a:r>
              <a:rPr lang="en-US" dirty="0"/>
              <a:t>Booting any VM into a recovery/single user mode of any kind is </a:t>
            </a:r>
            <a:r>
              <a:rPr lang="en-US" b="1" dirty="0"/>
              <a:t>NOT PERMITTED</a:t>
            </a:r>
            <a:r>
              <a:rPr lang="en-US" dirty="0"/>
              <a:t>.</a:t>
            </a:r>
          </a:p>
          <a:p>
            <a:r>
              <a:rPr lang="en-US" dirty="0"/>
              <a:t>Changing a password of any kind is </a:t>
            </a:r>
            <a:r>
              <a:rPr lang="en-US" b="1" dirty="0"/>
              <a:t>NOT PERMITTED.</a:t>
            </a:r>
          </a:p>
          <a:p>
            <a:r>
              <a:rPr lang="en-US" dirty="0"/>
              <a:t>Brute forcing the CEO’s email account is </a:t>
            </a:r>
            <a:r>
              <a:rPr lang="en-US" b="1" dirty="0"/>
              <a:t>NOT PERMITTED</a:t>
            </a:r>
            <a:r>
              <a:rPr lang="en-US" dirty="0"/>
              <a:t>.</a:t>
            </a:r>
          </a:p>
          <a:p>
            <a:r>
              <a:rPr lang="en-US" dirty="0"/>
              <a:t>Phishing the CEO’s email account is in scope however sending the CEO any kind of malware is </a:t>
            </a:r>
            <a:r>
              <a:rPr lang="en-US" b="1" dirty="0"/>
              <a:t>NOT PERMITTED</a:t>
            </a:r>
            <a:r>
              <a:rPr lang="en-US" dirty="0"/>
              <a:t>.</a:t>
            </a:r>
          </a:p>
          <a:p>
            <a:endParaRPr lang="en-US" dirty="0"/>
          </a:p>
          <a:p>
            <a:endParaRPr lang="en-US" dirty="0"/>
          </a:p>
        </p:txBody>
      </p:sp>
    </p:spTree>
    <p:extLst>
      <p:ext uri="{BB962C8B-B14F-4D97-AF65-F5344CB8AC3E}">
        <p14:creationId xmlns:p14="http://schemas.microsoft.com/office/powerpoint/2010/main" val="184322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Midterm Deliverable</a:t>
            </a:r>
          </a:p>
        </p:txBody>
      </p:sp>
      <p:sp>
        <p:nvSpPr>
          <p:cNvPr id="3" name="Content Placeholder 2"/>
          <p:cNvSpPr>
            <a:spLocks noGrp="1"/>
          </p:cNvSpPr>
          <p:nvPr>
            <p:ph idx="1"/>
          </p:nvPr>
        </p:nvSpPr>
        <p:spPr/>
        <p:txBody>
          <a:bodyPr>
            <a:normAutofit/>
          </a:bodyPr>
          <a:lstStyle/>
          <a:p>
            <a:r>
              <a:rPr lang="en-US" sz="3600" dirty="0"/>
              <a:t>A concise report containing:</a:t>
            </a:r>
          </a:p>
          <a:p>
            <a:endParaRPr lang="en-US" sz="3600" dirty="0"/>
          </a:p>
          <a:p>
            <a:pPr lvl="1"/>
            <a:r>
              <a:rPr lang="en-US" sz="3600" dirty="0"/>
              <a:t>The flags you found (to receive a top grade you’ll need to find all 6)</a:t>
            </a:r>
          </a:p>
          <a:p>
            <a:pPr lvl="1"/>
            <a:endParaRPr lang="en-US" sz="3600" dirty="0"/>
          </a:p>
          <a:p>
            <a:pPr lvl="1"/>
            <a:r>
              <a:rPr lang="en-US" sz="3600" dirty="0"/>
              <a:t>How you found those flags</a:t>
            </a:r>
          </a:p>
          <a:p>
            <a:endParaRPr lang="en-US" sz="3600" dirty="0"/>
          </a:p>
        </p:txBody>
      </p:sp>
    </p:spTree>
    <p:extLst>
      <p:ext uri="{BB962C8B-B14F-4D97-AF65-F5344CB8AC3E}">
        <p14:creationId xmlns:p14="http://schemas.microsoft.com/office/powerpoint/2010/main" val="110560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2 at 2.18.25 PM.png"/>
          <p:cNvPicPr>
            <a:picLocks noGrp="1" noChangeAspect="1"/>
          </p:cNvPicPr>
          <p:nvPr>
            <p:ph idx="1"/>
          </p:nvPr>
        </p:nvPicPr>
        <p:blipFill>
          <a:blip r:embed="rId2">
            <a:extLst>
              <a:ext uri="{28A0092B-C50C-407E-A947-70E740481C1C}">
                <a14:useLocalDpi xmlns:a14="http://schemas.microsoft.com/office/drawing/2010/main" val="0"/>
              </a:ext>
            </a:extLst>
          </a:blip>
          <a:srcRect l="-42511" r="-42511"/>
          <a:stretch>
            <a:fillRect/>
          </a:stretch>
        </p:blipFill>
        <p:spPr>
          <a:xfrm>
            <a:off x="-260020" y="274638"/>
            <a:ext cx="9724067" cy="6126162"/>
          </a:xfrm>
        </p:spPr>
      </p:pic>
    </p:spTree>
    <p:extLst>
      <p:ext uri="{BB962C8B-B14F-4D97-AF65-F5344CB8AC3E}">
        <p14:creationId xmlns:p14="http://schemas.microsoft.com/office/powerpoint/2010/main" val="9795273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Midterm</a:t>
            </a:r>
          </a:p>
        </p:txBody>
      </p:sp>
      <p:sp>
        <p:nvSpPr>
          <p:cNvPr id="3" name="Content Placeholder 2"/>
          <p:cNvSpPr>
            <a:spLocks noGrp="1"/>
          </p:cNvSpPr>
          <p:nvPr>
            <p:ph idx="1"/>
          </p:nvPr>
        </p:nvSpPr>
        <p:spPr/>
        <p:txBody>
          <a:bodyPr>
            <a:normAutofit/>
          </a:bodyPr>
          <a:lstStyle/>
          <a:p>
            <a:pPr marL="114300" indent="0" algn="ctr">
              <a:buNone/>
            </a:pPr>
            <a:r>
              <a:rPr lang="en-US" sz="4400" dirty="0"/>
              <a:t>DUE MARCH 28</a:t>
            </a:r>
            <a:r>
              <a:rPr lang="en-US" sz="4400" baseline="30000" dirty="0"/>
              <a:t>TH</a:t>
            </a:r>
            <a:r>
              <a:rPr lang="en-US" sz="4400" dirty="0"/>
              <a:t> BY 11:59PM</a:t>
            </a:r>
          </a:p>
          <a:p>
            <a:pPr marL="114300" indent="0">
              <a:buNone/>
            </a:pPr>
            <a:endParaRPr lang="en-US" sz="4800" dirty="0"/>
          </a:p>
          <a:p>
            <a:r>
              <a:rPr lang="en-US" sz="3600" dirty="0"/>
              <a:t>Remember the late policy (10% off every day late)</a:t>
            </a:r>
          </a:p>
          <a:p>
            <a:r>
              <a:rPr lang="en-US" sz="3600" dirty="0"/>
              <a:t>Verify your project (and the correct version) was submitted after you submit it!</a:t>
            </a:r>
          </a:p>
        </p:txBody>
      </p:sp>
    </p:spTree>
    <p:extLst>
      <p:ext uri="{BB962C8B-B14F-4D97-AF65-F5344CB8AC3E}">
        <p14:creationId xmlns:p14="http://schemas.microsoft.com/office/powerpoint/2010/main" val="326261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2 at 2.18.50 PM.png"/>
          <p:cNvPicPr>
            <a:picLocks noGrp="1" noChangeAspect="1"/>
          </p:cNvPicPr>
          <p:nvPr>
            <p:ph idx="1"/>
          </p:nvPr>
        </p:nvPicPr>
        <p:blipFill>
          <a:blip r:embed="rId2">
            <a:extLst>
              <a:ext uri="{28A0092B-C50C-407E-A947-70E740481C1C}">
                <a14:useLocalDpi xmlns:a14="http://schemas.microsoft.com/office/drawing/2010/main" val="0"/>
              </a:ext>
            </a:extLst>
          </a:blip>
          <a:srcRect t="-2873" b="-2873"/>
          <a:stretch>
            <a:fillRect/>
          </a:stretch>
        </p:blipFill>
        <p:spPr>
          <a:xfrm>
            <a:off x="457200" y="274638"/>
            <a:ext cx="5123606" cy="3227872"/>
          </a:xfrm>
        </p:spPr>
      </p:pic>
      <p:pic>
        <p:nvPicPr>
          <p:cNvPr id="5" name="Picture 4" descr="Screen Shot 2016-06-22 at 2.19.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51436"/>
            <a:ext cx="9144000" cy="2157478"/>
          </a:xfrm>
          <a:prstGeom prst="rect">
            <a:avLst/>
          </a:prstGeom>
        </p:spPr>
      </p:pic>
    </p:spTree>
    <p:extLst>
      <p:ext uri="{BB962C8B-B14F-4D97-AF65-F5344CB8AC3E}">
        <p14:creationId xmlns:p14="http://schemas.microsoft.com/office/powerpoint/2010/main" val="4123368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3032</TotalTime>
  <Words>2179</Words>
  <Application>Microsoft Macintosh PowerPoint</Application>
  <PresentationFormat>On-screen Show (4:3)</PresentationFormat>
  <Paragraphs>322</Paragraphs>
  <Slides>80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vt:lpstr>
      <vt:lpstr>Calibri</vt:lpstr>
      <vt:lpstr>Cambria</vt:lpstr>
      <vt:lpstr>Comic Sans MS</vt:lpstr>
      <vt:lpstr>Consolas</vt:lpstr>
      <vt:lpstr>Gotham-Book</vt:lpstr>
      <vt:lpstr>inherit</vt:lpstr>
      <vt:lpstr>Adjacency</vt:lpstr>
      <vt:lpstr>Information Security Tools</vt:lpstr>
      <vt:lpstr>Offense</vt:lpstr>
      <vt:lpstr>Phishing</vt:lpstr>
      <vt:lpstr>gophish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App Pen Testing</vt:lpstr>
      <vt:lpstr>Web App Pen Testing</vt:lpstr>
      <vt:lpstr>Don’t forget the backend</vt:lpstr>
      <vt:lpstr>OWSAP Top 10 (2017)</vt:lpstr>
      <vt:lpstr>XML External Entities</vt:lpstr>
      <vt:lpstr>Deserialization</vt:lpstr>
      <vt:lpstr>General Purpose Web Scanners</vt:lpstr>
      <vt:lpstr>BurpSuite</vt:lpstr>
      <vt:lpstr>How Burp works</vt:lpstr>
      <vt:lpstr>PowerPoint Presentation</vt:lpstr>
      <vt:lpstr>Burp Suite Spider</vt:lpstr>
      <vt:lpstr>Burp Spider</vt:lpstr>
      <vt:lpstr>PowerPoint Presentation</vt:lpstr>
      <vt:lpstr>Hydra</vt:lpstr>
      <vt:lpstr>Hydra</vt:lpstr>
      <vt:lpstr>rockyou.txt?</vt:lpstr>
      <vt:lpstr>Hydra Exercise</vt:lpstr>
      <vt:lpstr>dirbuster</vt:lpstr>
      <vt:lpstr> </vt:lpstr>
      <vt:lpstr> </vt:lpstr>
      <vt:lpstr>PowerPoint Presentation</vt:lpstr>
      <vt:lpstr>dirbuster Exercise</vt:lpstr>
      <vt:lpstr>Looking for SQL injection</vt:lpstr>
      <vt:lpstr>SQL Injection</vt:lpstr>
      <vt:lpstr>SQL injection</vt:lpstr>
      <vt:lpstr>SQL Injection</vt:lpstr>
      <vt:lpstr>SQL Injection</vt:lpstr>
      <vt:lpstr>SQL Injection</vt:lpstr>
      <vt:lpstr>SQL injection</vt:lpstr>
      <vt:lpstr>Blind based</vt:lpstr>
      <vt:lpstr>More on SQLi</vt:lpstr>
      <vt:lpstr>sqlmap</vt:lpstr>
      <vt:lpstr>sqlmap</vt:lpstr>
      <vt:lpstr>sqlmap</vt:lpstr>
      <vt:lpstr>sqlmap</vt:lpstr>
      <vt:lpstr>sqlmap Exercise</vt:lpstr>
      <vt:lpstr>wpscan</vt:lpstr>
      <vt:lpstr>Web Shells</vt:lpstr>
      <vt:lpstr>Web Shells – C99</vt:lpstr>
      <vt:lpstr>Web Shells - Weevely</vt:lpstr>
      <vt:lpstr>Web Shells – China Chopper</vt:lpstr>
      <vt:lpstr>China Chopper</vt:lpstr>
      <vt:lpstr>Web Shell Prevention</vt:lpstr>
      <vt:lpstr>Weevely Exercise</vt:lpstr>
      <vt:lpstr>Web Shell Logs</vt:lpstr>
      <vt:lpstr>Tools for Abusing Web Browsers</vt:lpstr>
      <vt:lpstr>Browser exploitation </vt:lpstr>
      <vt:lpstr>PowerPoint Presentation</vt:lpstr>
      <vt:lpstr>Ok so that’s nice for criminals…</vt:lpstr>
      <vt:lpstr>Browser exploitation</vt:lpstr>
      <vt:lpstr>BeEF Exercise</vt:lpstr>
      <vt:lpstr>Working from within your browser</vt:lpstr>
      <vt:lpstr>Zed Attack Proxy (ZAP)</vt:lpstr>
      <vt:lpstr>Fuzzers</vt:lpstr>
      <vt:lpstr>JexBoss</vt:lpstr>
      <vt:lpstr>JexBoss</vt:lpstr>
      <vt:lpstr>PowerPoint Presentation</vt:lpstr>
      <vt:lpstr>Jexboss Exercise</vt:lpstr>
      <vt:lpstr>Damn Vulnerable Web App</vt:lpstr>
      <vt:lpstr>Homework #3</vt:lpstr>
      <vt:lpstr>PowerPoint Presentation</vt:lpstr>
      <vt:lpstr>The Midterm</vt:lpstr>
      <vt:lpstr>The Midterm</vt:lpstr>
      <vt:lpstr>The Midterm – Flags?</vt:lpstr>
      <vt:lpstr>The Midterm</vt:lpstr>
      <vt:lpstr>The Midterm</vt:lpstr>
      <vt:lpstr>The Midterm – NOT PERMITTED</vt:lpstr>
      <vt:lpstr>The Midterm Deliverable</vt:lpstr>
      <vt:lpstr>The Midterm</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Tools for Information Security</dc:title>
  <dc:creator>Kevin Shivers</dc:creator>
  <cp:lastModifiedBy>Microsoft Office User</cp:lastModifiedBy>
  <cp:revision>320</cp:revision>
  <dcterms:created xsi:type="dcterms:W3CDTF">2015-07-14T00:24:53Z</dcterms:created>
  <dcterms:modified xsi:type="dcterms:W3CDTF">2022-02-21T02:15:29Z</dcterms:modified>
</cp:coreProperties>
</file>